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33"/>
  </p:notesMasterIdLst>
  <p:sldIdLst>
    <p:sldId id="256" r:id="rId5"/>
    <p:sldId id="257" r:id="rId6"/>
    <p:sldId id="258" r:id="rId7"/>
    <p:sldId id="259" r:id="rId8"/>
    <p:sldId id="274" r:id="rId9"/>
    <p:sldId id="262" r:id="rId10"/>
    <p:sldId id="263" r:id="rId11"/>
    <p:sldId id="264" r:id="rId12"/>
    <p:sldId id="287" r:id="rId13"/>
    <p:sldId id="275" r:id="rId14"/>
    <p:sldId id="266" r:id="rId15"/>
    <p:sldId id="260" r:id="rId16"/>
    <p:sldId id="265" r:id="rId17"/>
    <p:sldId id="267" r:id="rId18"/>
    <p:sldId id="268" r:id="rId19"/>
    <p:sldId id="269" r:id="rId20"/>
    <p:sldId id="271" r:id="rId21"/>
    <p:sldId id="270" r:id="rId22"/>
    <p:sldId id="289" r:id="rId23"/>
    <p:sldId id="276" r:id="rId24"/>
    <p:sldId id="277" r:id="rId25"/>
    <p:sldId id="278" r:id="rId26"/>
    <p:sldId id="279" r:id="rId27"/>
    <p:sldId id="286" r:id="rId28"/>
    <p:sldId id="280" r:id="rId29"/>
    <p:sldId id="285" r:id="rId30"/>
    <p:sldId id="284" r:id="rId31"/>
    <p:sldId id="281"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BB72A-F00B-43C1-9D25-0C681374E8FE}" v="17" dt="2024-02-04T22:05:21.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97" autoAdjust="0"/>
  </p:normalViewPr>
  <p:slideViewPr>
    <p:cSldViewPr snapToGrid="0">
      <p:cViewPr>
        <p:scale>
          <a:sx n="70" d="100"/>
          <a:sy n="70" d="100"/>
        </p:scale>
        <p:origin x="346"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thrie-Martinez, Megan" userId="752c4d0f-74dd-4b2d-aed7-b550be4374ec" providerId="ADAL" clId="{84EBB72A-F00B-43C1-9D25-0C681374E8FE}"/>
    <pc:docChg chg="undo custSel addSld delSld modSld sldOrd modNotesMaster">
      <pc:chgData name="Guthrie-Martinez, Megan" userId="752c4d0f-74dd-4b2d-aed7-b550be4374ec" providerId="ADAL" clId="{84EBB72A-F00B-43C1-9D25-0C681374E8FE}" dt="2024-02-04T22:11:51.794" v="1723" actId="115"/>
      <pc:docMkLst>
        <pc:docMk/>
      </pc:docMkLst>
      <pc:sldChg chg="modSp mod">
        <pc:chgData name="Guthrie-Martinez, Megan" userId="752c4d0f-74dd-4b2d-aed7-b550be4374ec" providerId="ADAL" clId="{84EBB72A-F00B-43C1-9D25-0C681374E8FE}" dt="2024-02-02T18:56:18.863" v="493" actId="14100"/>
        <pc:sldMkLst>
          <pc:docMk/>
          <pc:sldMk cId="1844964541" sldId="256"/>
        </pc:sldMkLst>
        <pc:spChg chg="mod">
          <ac:chgData name="Guthrie-Martinez, Megan" userId="752c4d0f-74dd-4b2d-aed7-b550be4374ec" providerId="ADAL" clId="{84EBB72A-F00B-43C1-9D25-0C681374E8FE}" dt="2024-02-02T18:56:18.863" v="493" actId="14100"/>
          <ac:spMkLst>
            <pc:docMk/>
            <pc:sldMk cId="1844964541" sldId="256"/>
            <ac:spMk id="2" creationId="{9FFB143C-C8B7-45A1-4963-6EBE5D94CF9F}"/>
          </ac:spMkLst>
        </pc:spChg>
        <pc:spChg chg="mod">
          <ac:chgData name="Guthrie-Martinez, Megan" userId="752c4d0f-74dd-4b2d-aed7-b550be4374ec" providerId="ADAL" clId="{84EBB72A-F00B-43C1-9D25-0C681374E8FE}" dt="2024-02-02T18:56:12.453" v="492" actId="1076"/>
          <ac:spMkLst>
            <pc:docMk/>
            <pc:sldMk cId="1844964541" sldId="256"/>
            <ac:spMk id="3" creationId="{8993A175-FC7E-B958-3C31-A44AFC787175}"/>
          </ac:spMkLst>
        </pc:spChg>
      </pc:sldChg>
      <pc:sldChg chg="modSp mod">
        <pc:chgData name="Guthrie-Martinez, Megan" userId="752c4d0f-74dd-4b2d-aed7-b550be4374ec" providerId="ADAL" clId="{84EBB72A-F00B-43C1-9D25-0C681374E8FE}" dt="2024-02-04T22:04:37.305" v="1617" actId="20577"/>
        <pc:sldMkLst>
          <pc:docMk/>
          <pc:sldMk cId="210593541" sldId="257"/>
        </pc:sldMkLst>
        <pc:spChg chg="mod">
          <ac:chgData name="Guthrie-Martinez, Megan" userId="752c4d0f-74dd-4b2d-aed7-b550be4374ec" providerId="ADAL" clId="{84EBB72A-F00B-43C1-9D25-0C681374E8FE}" dt="2024-02-04T22:04:37.305" v="1617" actId="20577"/>
          <ac:spMkLst>
            <pc:docMk/>
            <pc:sldMk cId="210593541" sldId="257"/>
            <ac:spMk id="3" creationId="{3233AF34-C1E4-0D6B-0BE9-E692013079D8}"/>
          </ac:spMkLst>
        </pc:spChg>
      </pc:sldChg>
      <pc:sldChg chg="modSp">
        <pc:chgData name="Guthrie-Martinez, Megan" userId="752c4d0f-74dd-4b2d-aed7-b550be4374ec" providerId="ADAL" clId="{84EBB72A-F00B-43C1-9D25-0C681374E8FE}" dt="2024-02-04T22:05:08.430" v="1618"/>
        <pc:sldMkLst>
          <pc:docMk/>
          <pc:sldMk cId="2313570315" sldId="258"/>
        </pc:sldMkLst>
        <pc:spChg chg="mod">
          <ac:chgData name="Guthrie-Martinez, Megan" userId="752c4d0f-74dd-4b2d-aed7-b550be4374ec" providerId="ADAL" clId="{84EBB72A-F00B-43C1-9D25-0C681374E8FE}" dt="2024-02-04T22:05:08.430" v="1618"/>
          <ac:spMkLst>
            <pc:docMk/>
            <pc:sldMk cId="2313570315" sldId="258"/>
            <ac:spMk id="3" creationId="{8782A943-9F60-5C95-44F1-7E39181F48B0}"/>
          </ac:spMkLst>
        </pc:spChg>
      </pc:sldChg>
      <pc:sldChg chg="modSp mod">
        <pc:chgData name="Guthrie-Martinez, Megan" userId="752c4d0f-74dd-4b2d-aed7-b550be4374ec" providerId="ADAL" clId="{84EBB72A-F00B-43C1-9D25-0C681374E8FE}" dt="2024-02-04T22:05:26.496" v="1621" actId="20577"/>
        <pc:sldMkLst>
          <pc:docMk/>
          <pc:sldMk cId="75929386" sldId="259"/>
        </pc:sldMkLst>
        <pc:spChg chg="mod">
          <ac:chgData name="Guthrie-Martinez, Megan" userId="752c4d0f-74dd-4b2d-aed7-b550be4374ec" providerId="ADAL" clId="{84EBB72A-F00B-43C1-9D25-0C681374E8FE}" dt="2024-02-04T22:05:26.496" v="1621" actId="20577"/>
          <ac:spMkLst>
            <pc:docMk/>
            <pc:sldMk cId="75929386" sldId="259"/>
            <ac:spMk id="2" creationId="{F13853C5-1869-E5FA-6354-717A51EE6482}"/>
          </ac:spMkLst>
        </pc:spChg>
      </pc:sldChg>
      <pc:sldChg chg="modSp mod">
        <pc:chgData name="Guthrie-Martinez, Megan" userId="752c4d0f-74dd-4b2d-aed7-b550be4374ec" providerId="ADAL" clId="{84EBB72A-F00B-43C1-9D25-0C681374E8FE}" dt="2024-02-04T22:06:40.486" v="1653" actId="1076"/>
        <pc:sldMkLst>
          <pc:docMk/>
          <pc:sldMk cId="2763807466" sldId="265"/>
        </pc:sldMkLst>
        <pc:spChg chg="mod">
          <ac:chgData name="Guthrie-Martinez, Megan" userId="752c4d0f-74dd-4b2d-aed7-b550be4374ec" providerId="ADAL" clId="{84EBB72A-F00B-43C1-9D25-0C681374E8FE}" dt="2024-02-04T22:06:40.486" v="1653" actId="1076"/>
          <ac:spMkLst>
            <pc:docMk/>
            <pc:sldMk cId="2763807466" sldId="265"/>
            <ac:spMk id="3" creationId="{3233AF34-C1E4-0D6B-0BE9-E692013079D8}"/>
          </ac:spMkLst>
        </pc:spChg>
      </pc:sldChg>
      <pc:sldChg chg="modSp mod">
        <pc:chgData name="Guthrie-Martinez, Megan" userId="752c4d0f-74dd-4b2d-aed7-b550be4374ec" providerId="ADAL" clId="{84EBB72A-F00B-43C1-9D25-0C681374E8FE}" dt="2024-02-04T22:06:32.257" v="1652" actId="20577"/>
        <pc:sldMkLst>
          <pc:docMk/>
          <pc:sldMk cId="3619149810" sldId="266"/>
        </pc:sldMkLst>
        <pc:spChg chg="mod">
          <ac:chgData name="Guthrie-Martinez, Megan" userId="752c4d0f-74dd-4b2d-aed7-b550be4374ec" providerId="ADAL" clId="{84EBB72A-F00B-43C1-9D25-0C681374E8FE}" dt="2024-02-04T22:06:32.257" v="1652" actId="20577"/>
          <ac:spMkLst>
            <pc:docMk/>
            <pc:sldMk cId="3619149810" sldId="266"/>
            <ac:spMk id="2" creationId="{F4BB7844-E8C2-40AD-2D21-E88747A2CD90}"/>
          </ac:spMkLst>
        </pc:spChg>
        <pc:spChg chg="mod">
          <ac:chgData name="Guthrie-Martinez, Megan" userId="752c4d0f-74dd-4b2d-aed7-b550be4374ec" providerId="ADAL" clId="{84EBB72A-F00B-43C1-9D25-0C681374E8FE}" dt="2024-02-04T22:05:08.430" v="1618"/>
          <ac:spMkLst>
            <pc:docMk/>
            <pc:sldMk cId="3619149810" sldId="266"/>
            <ac:spMk id="3" creationId="{8782A943-9F60-5C95-44F1-7E39181F48B0}"/>
          </ac:spMkLst>
        </pc:spChg>
      </pc:sldChg>
      <pc:sldChg chg="modSp mod">
        <pc:chgData name="Guthrie-Martinez, Megan" userId="752c4d0f-74dd-4b2d-aed7-b550be4374ec" providerId="ADAL" clId="{84EBB72A-F00B-43C1-9D25-0C681374E8FE}" dt="2024-02-04T22:11:51.794" v="1723" actId="115"/>
        <pc:sldMkLst>
          <pc:docMk/>
          <pc:sldMk cId="2143854617" sldId="268"/>
        </pc:sldMkLst>
        <pc:spChg chg="mod">
          <ac:chgData name="Guthrie-Martinez, Megan" userId="752c4d0f-74dd-4b2d-aed7-b550be4374ec" providerId="ADAL" clId="{84EBB72A-F00B-43C1-9D25-0C681374E8FE}" dt="2024-02-04T22:11:35.246" v="1720" actId="20577"/>
          <ac:spMkLst>
            <pc:docMk/>
            <pc:sldMk cId="2143854617" sldId="268"/>
            <ac:spMk id="2" creationId="{F4BB7844-E8C2-40AD-2D21-E88747A2CD90}"/>
          </ac:spMkLst>
        </pc:spChg>
        <pc:spChg chg="mod">
          <ac:chgData name="Guthrie-Martinez, Megan" userId="752c4d0f-74dd-4b2d-aed7-b550be4374ec" providerId="ADAL" clId="{84EBB72A-F00B-43C1-9D25-0C681374E8FE}" dt="2024-02-04T22:11:51.794" v="1723" actId="115"/>
          <ac:spMkLst>
            <pc:docMk/>
            <pc:sldMk cId="2143854617" sldId="268"/>
            <ac:spMk id="3" creationId="{8782A943-9F60-5C95-44F1-7E39181F48B0}"/>
          </ac:spMkLst>
        </pc:spChg>
      </pc:sldChg>
      <pc:sldChg chg="modSp mod">
        <pc:chgData name="Guthrie-Martinez, Megan" userId="752c4d0f-74dd-4b2d-aed7-b550be4374ec" providerId="ADAL" clId="{84EBB72A-F00B-43C1-9D25-0C681374E8FE}" dt="2024-02-04T22:08:07.992" v="1662" actId="1076"/>
        <pc:sldMkLst>
          <pc:docMk/>
          <pc:sldMk cId="1809405450" sldId="271"/>
        </pc:sldMkLst>
        <pc:spChg chg="mod">
          <ac:chgData name="Guthrie-Martinez, Megan" userId="752c4d0f-74dd-4b2d-aed7-b550be4374ec" providerId="ADAL" clId="{84EBB72A-F00B-43C1-9D25-0C681374E8FE}" dt="2024-02-04T22:08:07.992" v="1662" actId="1076"/>
          <ac:spMkLst>
            <pc:docMk/>
            <pc:sldMk cId="1809405450" sldId="271"/>
            <ac:spMk id="11" creationId="{00726C7E-28DB-4A0E-4F6F-B1894BB51DD0}"/>
          </ac:spMkLst>
        </pc:spChg>
        <pc:spChg chg="mod">
          <ac:chgData name="Guthrie-Martinez, Megan" userId="752c4d0f-74dd-4b2d-aed7-b550be4374ec" providerId="ADAL" clId="{84EBB72A-F00B-43C1-9D25-0C681374E8FE}" dt="2024-02-04T22:08:07.992" v="1662" actId="1076"/>
          <ac:spMkLst>
            <pc:docMk/>
            <pc:sldMk cId="1809405450" sldId="271"/>
            <ac:spMk id="13" creationId="{91A787B4-7297-DE0C-D44F-6F1F5B61AC3D}"/>
          </ac:spMkLst>
        </pc:spChg>
      </pc:sldChg>
      <pc:sldChg chg="modSp del mod modNotesTx">
        <pc:chgData name="Guthrie-Martinez, Megan" userId="752c4d0f-74dd-4b2d-aed7-b550be4374ec" providerId="ADAL" clId="{84EBB72A-F00B-43C1-9D25-0C681374E8FE}" dt="2024-02-04T21:56:16.435" v="1187" actId="47"/>
        <pc:sldMkLst>
          <pc:docMk/>
          <pc:sldMk cId="2238533159" sldId="272"/>
        </pc:sldMkLst>
        <pc:picChg chg="mod">
          <ac:chgData name="Guthrie-Martinez, Megan" userId="752c4d0f-74dd-4b2d-aed7-b550be4374ec" providerId="ADAL" clId="{84EBB72A-F00B-43C1-9D25-0C681374E8FE}" dt="2024-02-02T21:54:26.971" v="494" actId="1076"/>
          <ac:picMkLst>
            <pc:docMk/>
            <pc:sldMk cId="2238533159" sldId="272"/>
            <ac:picMk id="5" creationId="{739A8548-49C2-041B-3E32-7C68BA107ABE}"/>
          </ac:picMkLst>
        </pc:picChg>
      </pc:sldChg>
      <pc:sldChg chg="del">
        <pc:chgData name="Guthrie-Martinez, Megan" userId="752c4d0f-74dd-4b2d-aed7-b550be4374ec" providerId="ADAL" clId="{84EBB72A-F00B-43C1-9D25-0C681374E8FE}" dt="2024-02-04T21:53:35.714" v="1182" actId="47"/>
        <pc:sldMkLst>
          <pc:docMk/>
          <pc:sldMk cId="1577398792" sldId="273"/>
        </pc:sldMkLst>
      </pc:sldChg>
      <pc:sldChg chg="modSp mod">
        <pc:chgData name="Guthrie-Martinez, Megan" userId="752c4d0f-74dd-4b2d-aed7-b550be4374ec" providerId="ADAL" clId="{84EBB72A-F00B-43C1-9D25-0C681374E8FE}" dt="2024-02-04T22:08:42.599" v="1665" actId="692"/>
        <pc:sldMkLst>
          <pc:docMk/>
          <pc:sldMk cId="1817975489" sldId="275"/>
        </pc:sldMkLst>
        <pc:spChg chg="mod">
          <ac:chgData name="Guthrie-Martinez, Megan" userId="752c4d0f-74dd-4b2d-aed7-b550be4374ec" providerId="ADAL" clId="{84EBB72A-F00B-43C1-9D25-0C681374E8FE}" dt="2024-02-04T22:05:55.475" v="1625" actId="20577"/>
          <ac:spMkLst>
            <pc:docMk/>
            <pc:sldMk cId="1817975489" sldId="275"/>
            <ac:spMk id="2" creationId="{0AAFF9F4-5619-0B3D-A2B7-7AA0D66DDAB4}"/>
          </ac:spMkLst>
        </pc:spChg>
        <pc:picChg chg="mod">
          <ac:chgData name="Guthrie-Martinez, Megan" userId="752c4d0f-74dd-4b2d-aed7-b550be4374ec" providerId="ADAL" clId="{84EBB72A-F00B-43C1-9D25-0C681374E8FE}" dt="2024-02-04T22:08:42.599" v="1665" actId="692"/>
          <ac:picMkLst>
            <pc:docMk/>
            <pc:sldMk cId="1817975489" sldId="275"/>
            <ac:picMk id="7" creationId="{FA7958B3-E674-51A5-1FA9-36FE422C69D9}"/>
          </ac:picMkLst>
        </pc:picChg>
      </pc:sldChg>
      <pc:sldChg chg="modSp mod">
        <pc:chgData name="Guthrie-Martinez, Megan" userId="752c4d0f-74dd-4b2d-aed7-b550be4374ec" providerId="ADAL" clId="{84EBB72A-F00B-43C1-9D25-0C681374E8FE}" dt="2024-02-04T22:08:30.430" v="1664" actId="692"/>
        <pc:sldMkLst>
          <pc:docMk/>
          <pc:sldMk cId="3871049259" sldId="276"/>
        </pc:sldMkLst>
        <pc:picChg chg="mod">
          <ac:chgData name="Guthrie-Martinez, Megan" userId="752c4d0f-74dd-4b2d-aed7-b550be4374ec" providerId="ADAL" clId="{84EBB72A-F00B-43C1-9D25-0C681374E8FE}" dt="2024-02-04T22:08:30.430" v="1664" actId="692"/>
          <ac:picMkLst>
            <pc:docMk/>
            <pc:sldMk cId="3871049259" sldId="276"/>
            <ac:picMk id="8" creationId="{8C7F7017-9996-7AE5-F35B-961423F72676}"/>
          </ac:picMkLst>
        </pc:picChg>
      </pc:sldChg>
      <pc:sldChg chg="modSp mod">
        <pc:chgData name="Guthrie-Martinez, Megan" userId="752c4d0f-74dd-4b2d-aed7-b550be4374ec" providerId="ADAL" clId="{84EBB72A-F00B-43C1-9D25-0C681374E8FE}" dt="2024-02-04T22:09:05.683" v="1668" actId="1076"/>
        <pc:sldMkLst>
          <pc:docMk/>
          <pc:sldMk cId="3960594467" sldId="277"/>
        </pc:sldMkLst>
        <pc:spChg chg="mod">
          <ac:chgData name="Guthrie-Martinez, Megan" userId="752c4d0f-74dd-4b2d-aed7-b550be4374ec" providerId="ADAL" clId="{84EBB72A-F00B-43C1-9D25-0C681374E8FE}" dt="2024-02-04T22:09:03.044" v="1667" actId="1076"/>
          <ac:spMkLst>
            <pc:docMk/>
            <pc:sldMk cId="3960594467" sldId="277"/>
            <ac:spMk id="2" creationId="{F4BB7844-E8C2-40AD-2D21-E88747A2CD90}"/>
          </ac:spMkLst>
        </pc:spChg>
        <pc:spChg chg="mod">
          <ac:chgData name="Guthrie-Martinez, Megan" userId="752c4d0f-74dd-4b2d-aed7-b550be4374ec" providerId="ADAL" clId="{84EBB72A-F00B-43C1-9D25-0C681374E8FE}" dt="2024-02-04T22:09:05.683" v="1668" actId="1076"/>
          <ac:spMkLst>
            <pc:docMk/>
            <pc:sldMk cId="3960594467" sldId="277"/>
            <ac:spMk id="3" creationId="{8782A943-9F60-5C95-44F1-7E39181F48B0}"/>
          </ac:spMkLst>
        </pc:spChg>
      </pc:sldChg>
      <pc:sldChg chg="modSp mod">
        <pc:chgData name="Guthrie-Martinez, Megan" userId="752c4d0f-74dd-4b2d-aed7-b550be4374ec" providerId="ADAL" clId="{84EBB72A-F00B-43C1-9D25-0C681374E8FE}" dt="2024-02-04T22:09:46.868" v="1676" actId="14100"/>
        <pc:sldMkLst>
          <pc:docMk/>
          <pc:sldMk cId="2004537035" sldId="278"/>
        </pc:sldMkLst>
        <pc:spChg chg="mod">
          <ac:chgData name="Guthrie-Martinez, Megan" userId="752c4d0f-74dd-4b2d-aed7-b550be4374ec" providerId="ADAL" clId="{84EBB72A-F00B-43C1-9D25-0C681374E8FE}" dt="2024-02-04T22:09:37.928" v="1674" actId="1076"/>
          <ac:spMkLst>
            <pc:docMk/>
            <pc:sldMk cId="2004537035" sldId="278"/>
            <ac:spMk id="3" creationId="{3233AF34-C1E4-0D6B-0BE9-E692013079D8}"/>
          </ac:spMkLst>
        </pc:spChg>
        <pc:picChg chg="mod">
          <ac:chgData name="Guthrie-Martinez, Megan" userId="752c4d0f-74dd-4b2d-aed7-b550be4374ec" providerId="ADAL" clId="{84EBB72A-F00B-43C1-9D25-0C681374E8FE}" dt="2024-02-04T22:09:46.868" v="1676" actId="14100"/>
          <ac:picMkLst>
            <pc:docMk/>
            <pc:sldMk cId="2004537035" sldId="278"/>
            <ac:picMk id="5" creationId="{29F13759-E7F2-0FCF-94EA-BF8F00182A4B}"/>
          </ac:picMkLst>
        </pc:picChg>
      </pc:sldChg>
      <pc:sldChg chg="modSp mod">
        <pc:chgData name="Guthrie-Martinez, Megan" userId="752c4d0f-74dd-4b2d-aed7-b550be4374ec" providerId="ADAL" clId="{84EBB72A-F00B-43C1-9D25-0C681374E8FE}" dt="2024-02-04T22:10:05.786" v="1678" actId="14100"/>
        <pc:sldMkLst>
          <pc:docMk/>
          <pc:sldMk cId="274942612" sldId="279"/>
        </pc:sldMkLst>
        <pc:spChg chg="mod">
          <ac:chgData name="Guthrie-Martinez, Megan" userId="752c4d0f-74dd-4b2d-aed7-b550be4374ec" providerId="ADAL" clId="{84EBB72A-F00B-43C1-9D25-0C681374E8FE}" dt="2024-02-04T22:10:05.786" v="1678" actId="14100"/>
          <ac:spMkLst>
            <pc:docMk/>
            <pc:sldMk cId="274942612" sldId="279"/>
            <ac:spMk id="2" creationId="{F4BB7844-E8C2-40AD-2D21-E88747A2CD90}"/>
          </ac:spMkLst>
        </pc:spChg>
        <pc:spChg chg="mod">
          <ac:chgData name="Guthrie-Martinez, Megan" userId="752c4d0f-74dd-4b2d-aed7-b550be4374ec" providerId="ADAL" clId="{84EBB72A-F00B-43C1-9D25-0C681374E8FE}" dt="2024-02-04T22:10:03.505" v="1677" actId="1076"/>
          <ac:spMkLst>
            <pc:docMk/>
            <pc:sldMk cId="274942612" sldId="279"/>
            <ac:spMk id="3" creationId="{8782A943-9F60-5C95-44F1-7E39181F48B0}"/>
          </ac:spMkLst>
        </pc:spChg>
      </pc:sldChg>
      <pc:sldChg chg="modSp mod">
        <pc:chgData name="Guthrie-Martinez, Megan" userId="752c4d0f-74dd-4b2d-aed7-b550be4374ec" providerId="ADAL" clId="{84EBB72A-F00B-43C1-9D25-0C681374E8FE}" dt="2024-02-04T22:10:32.486" v="1689" actId="14100"/>
        <pc:sldMkLst>
          <pc:docMk/>
          <pc:sldMk cId="1532911845" sldId="280"/>
        </pc:sldMkLst>
        <pc:spChg chg="mod">
          <ac:chgData name="Guthrie-Martinez, Megan" userId="752c4d0f-74dd-4b2d-aed7-b550be4374ec" providerId="ADAL" clId="{84EBB72A-F00B-43C1-9D25-0C681374E8FE}" dt="2024-02-04T22:10:32.486" v="1689" actId="14100"/>
          <ac:spMkLst>
            <pc:docMk/>
            <pc:sldMk cId="1532911845" sldId="280"/>
            <ac:spMk id="2" creationId="{F13853C5-1869-E5FA-6354-717A51EE6482}"/>
          </ac:spMkLst>
        </pc:spChg>
        <pc:spChg chg="mod">
          <ac:chgData name="Guthrie-Martinez, Megan" userId="752c4d0f-74dd-4b2d-aed7-b550be4374ec" providerId="ADAL" clId="{84EBB72A-F00B-43C1-9D25-0C681374E8FE}" dt="2024-01-31T19:04:59.779" v="345" actId="20577"/>
          <ac:spMkLst>
            <pc:docMk/>
            <pc:sldMk cId="1532911845" sldId="280"/>
            <ac:spMk id="3" creationId="{3233AF34-C1E4-0D6B-0BE9-E692013079D8}"/>
          </ac:spMkLst>
        </pc:spChg>
      </pc:sldChg>
      <pc:sldChg chg="modSp mod">
        <pc:chgData name="Guthrie-Martinez, Megan" userId="752c4d0f-74dd-4b2d-aed7-b550be4374ec" providerId="ADAL" clId="{84EBB72A-F00B-43C1-9D25-0C681374E8FE}" dt="2024-02-04T22:11:18.653" v="1717" actId="20577"/>
        <pc:sldMkLst>
          <pc:docMk/>
          <pc:sldMk cId="3629324621" sldId="281"/>
        </pc:sldMkLst>
        <pc:spChg chg="mod">
          <ac:chgData name="Guthrie-Martinez, Megan" userId="752c4d0f-74dd-4b2d-aed7-b550be4374ec" providerId="ADAL" clId="{84EBB72A-F00B-43C1-9D25-0C681374E8FE}" dt="2024-02-04T22:11:18.653" v="1717" actId="20577"/>
          <ac:spMkLst>
            <pc:docMk/>
            <pc:sldMk cId="3629324621" sldId="281"/>
            <ac:spMk id="3" creationId="{8782A943-9F60-5C95-44F1-7E39181F48B0}"/>
          </ac:spMkLst>
        </pc:spChg>
      </pc:sldChg>
      <pc:sldChg chg="del">
        <pc:chgData name="Guthrie-Martinez, Megan" userId="752c4d0f-74dd-4b2d-aed7-b550be4374ec" providerId="ADAL" clId="{84EBB72A-F00B-43C1-9D25-0C681374E8FE}" dt="2024-01-31T17:03:20.665" v="8" actId="47"/>
        <pc:sldMkLst>
          <pc:docMk/>
          <pc:sldMk cId="1447747695" sldId="282"/>
        </pc:sldMkLst>
      </pc:sldChg>
      <pc:sldChg chg="del">
        <pc:chgData name="Guthrie-Martinez, Megan" userId="752c4d0f-74dd-4b2d-aed7-b550be4374ec" providerId="ADAL" clId="{84EBB72A-F00B-43C1-9D25-0C681374E8FE}" dt="2024-01-31T17:03:22.097" v="9" actId="47"/>
        <pc:sldMkLst>
          <pc:docMk/>
          <pc:sldMk cId="1313174694" sldId="283"/>
        </pc:sldMkLst>
      </pc:sldChg>
      <pc:sldChg chg="modSp mod">
        <pc:chgData name="Guthrie-Martinez, Megan" userId="752c4d0f-74dd-4b2d-aed7-b550be4374ec" providerId="ADAL" clId="{84EBB72A-F00B-43C1-9D25-0C681374E8FE}" dt="2024-02-04T22:10:51.969" v="1693"/>
        <pc:sldMkLst>
          <pc:docMk/>
          <pc:sldMk cId="3577452869" sldId="284"/>
        </pc:sldMkLst>
        <pc:spChg chg="mod">
          <ac:chgData name="Guthrie-Martinez, Megan" userId="752c4d0f-74dd-4b2d-aed7-b550be4374ec" providerId="ADAL" clId="{84EBB72A-F00B-43C1-9D25-0C681374E8FE}" dt="2024-02-04T22:10:51.969" v="1693"/>
          <ac:spMkLst>
            <pc:docMk/>
            <pc:sldMk cId="3577452869" sldId="284"/>
            <ac:spMk id="2" creationId="{F13853C5-1869-E5FA-6354-717A51EE6482}"/>
          </ac:spMkLst>
        </pc:spChg>
        <pc:spChg chg="mod">
          <ac:chgData name="Guthrie-Martinez, Megan" userId="752c4d0f-74dd-4b2d-aed7-b550be4374ec" providerId="ADAL" clId="{84EBB72A-F00B-43C1-9D25-0C681374E8FE}" dt="2024-01-31T19:05:43.865" v="411" actId="20577"/>
          <ac:spMkLst>
            <pc:docMk/>
            <pc:sldMk cId="3577452869" sldId="284"/>
            <ac:spMk id="3" creationId="{3233AF34-C1E4-0D6B-0BE9-E692013079D8}"/>
          </ac:spMkLst>
        </pc:spChg>
      </pc:sldChg>
      <pc:sldChg chg="modSp add mod">
        <pc:chgData name="Guthrie-Martinez, Megan" userId="752c4d0f-74dd-4b2d-aed7-b550be4374ec" providerId="ADAL" clId="{84EBB72A-F00B-43C1-9D25-0C681374E8FE}" dt="2024-02-04T22:10:39.540" v="1691"/>
        <pc:sldMkLst>
          <pc:docMk/>
          <pc:sldMk cId="2601732512" sldId="285"/>
        </pc:sldMkLst>
        <pc:spChg chg="mod">
          <ac:chgData name="Guthrie-Martinez, Megan" userId="752c4d0f-74dd-4b2d-aed7-b550be4374ec" providerId="ADAL" clId="{84EBB72A-F00B-43C1-9D25-0C681374E8FE}" dt="2024-02-04T22:10:39.540" v="1691"/>
          <ac:spMkLst>
            <pc:docMk/>
            <pc:sldMk cId="2601732512" sldId="285"/>
            <ac:spMk id="2" creationId="{F13853C5-1869-E5FA-6354-717A51EE6482}"/>
          </ac:spMkLst>
        </pc:spChg>
        <pc:spChg chg="mod">
          <ac:chgData name="Guthrie-Martinez, Megan" userId="752c4d0f-74dd-4b2d-aed7-b550be4374ec" providerId="ADAL" clId="{84EBB72A-F00B-43C1-9D25-0C681374E8FE}" dt="2024-01-31T19:05:26.484" v="382" actId="20577"/>
          <ac:spMkLst>
            <pc:docMk/>
            <pc:sldMk cId="2601732512" sldId="285"/>
            <ac:spMk id="3" creationId="{3233AF34-C1E4-0D6B-0BE9-E692013079D8}"/>
          </ac:spMkLst>
        </pc:spChg>
      </pc:sldChg>
      <pc:sldChg chg="modSp add mod ord">
        <pc:chgData name="Guthrie-Martinez, Megan" userId="752c4d0f-74dd-4b2d-aed7-b550be4374ec" providerId="ADAL" clId="{84EBB72A-F00B-43C1-9D25-0C681374E8FE}" dt="2024-02-04T22:10:22.210" v="1687" actId="14100"/>
        <pc:sldMkLst>
          <pc:docMk/>
          <pc:sldMk cId="2161674629" sldId="286"/>
        </pc:sldMkLst>
        <pc:spChg chg="mod">
          <ac:chgData name="Guthrie-Martinez, Megan" userId="752c4d0f-74dd-4b2d-aed7-b550be4374ec" providerId="ADAL" clId="{84EBB72A-F00B-43C1-9D25-0C681374E8FE}" dt="2024-02-04T22:10:22.210" v="1687" actId="14100"/>
          <ac:spMkLst>
            <pc:docMk/>
            <pc:sldMk cId="2161674629" sldId="286"/>
            <ac:spMk id="2" creationId="{F13853C5-1869-E5FA-6354-717A51EE6482}"/>
          </ac:spMkLst>
        </pc:spChg>
        <pc:spChg chg="mod">
          <ac:chgData name="Guthrie-Martinez, Megan" userId="752c4d0f-74dd-4b2d-aed7-b550be4374ec" providerId="ADAL" clId="{84EBB72A-F00B-43C1-9D25-0C681374E8FE}" dt="2024-01-31T19:05:05.146" v="347" actId="20577"/>
          <ac:spMkLst>
            <pc:docMk/>
            <pc:sldMk cId="2161674629" sldId="286"/>
            <ac:spMk id="3" creationId="{3233AF34-C1E4-0D6B-0BE9-E692013079D8}"/>
          </ac:spMkLst>
        </pc:spChg>
      </pc:sldChg>
      <pc:sldChg chg="addSp delSp modSp mod ord modNotesTx">
        <pc:chgData name="Guthrie-Martinez, Megan" userId="752c4d0f-74dd-4b2d-aed7-b550be4374ec" providerId="ADAL" clId="{84EBB72A-F00B-43C1-9D25-0C681374E8FE}" dt="2024-02-04T22:05:46.801" v="1623" actId="20577"/>
        <pc:sldMkLst>
          <pc:docMk/>
          <pc:sldMk cId="308579522" sldId="287"/>
        </pc:sldMkLst>
        <pc:spChg chg="mod">
          <ac:chgData name="Guthrie-Martinez, Megan" userId="752c4d0f-74dd-4b2d-aed7-b550be4374ec" providerId="ADAL" clId="{84EBB72A-F00B-43C1-9D25-0C681374E8FE}" dt="2024-02-04T22:05:46.801" v="1623" actId="20577"/>
          <ac:spMkLst>
            <pc:docMk/>
            <pc:sldMk cId="308579522" sldId="287"/>
            <ac:spMk id="2" creationId="{F4BB7844-E8C2-40AD-2D21-E88747A2CD90}"/>
          </ac:spMkLst>
        </pc:spChg>
        <pc:spChg chg="add mod">
          <ac:chgData name="Guthrie-Martinez, Megan" userId="752c4d0f-74dd-4b2d-aed7-b550be4374ec" providerId="ADAL" clId="{84EBB72A-F00B-43C1-9D25-0C681374E8FE}" dt="2024-02-04T22:03:37.337" v="1583" actId="1076"/>
          <ac:spMkLst>
            <pc:docMk/>
            <pc:sldMk cId="308579522" sldId="287"/>
            <ac:spMk id="8" creationId="{1E4CC6E4-478D-606B-43D9-CB560DA280FE}"/>
          </ac:spMkLst>
        </pc:spChg>
        <pc:spChg chg="add del mod">
          <ac:chgData name="Guthrie-Martinez, Megan" userId="752c4d0f-74dd-4b2d-aed7-b550be4374ec" providerId="ADAL" clId="{84EBB72A-F00B-43C1-9D25-0C681374E8FE}" dt="2024-02-04T21:47:10.942" v="1132" actId="478"/>
          <ac:spMkLst>
            <pc:docMk/>
            <pc:sldMk cId="308579522" sldId="287"/>
            <ac:spMk id="10" creationId="{EB503C48-A83E-4D3F-C6C1-AC2E514AF420}"/>
          </ac:spMkLst>
        </pc:spChg>
        <pc:graphicFrameChg chg="add del mod">
          <ac:chgData name="Guthrie-Martinez, Megan" userId="752c4d0f-74dd-4b2d-aed7-b550be4374ec" providerId="ADAL" clId="{84EBB72A-F00B-43C1-9D25-0C681374E8FE}" dt="2024-02-04T18:55:32.264" v="503"/>
          <ac:graphicFrameMkLst>
            <pc:docMk/>
            <pc:sldMk cId="308579522" sldId="287"/>
            <ac:graphicFrameMk id="6" creationId="{933A4EA1-1BA4-0F8A-C996-3CE1B568E794}"/>
          </ac:graphicFrameMkLst>
        </pc:graphicFrameChg>
        <pc:graphicFrameChg chg="add mod modGraphic">
          <ac:chgData name="Guthrie-Martinez, Megan" userId="752c4d0f-74dd-4b2d-aed7-b550be4374ec" providerId="ADAL" clId="{84EBB72A-F00B-43C1-9D25-0C681374E8FE}" dt="2024-02-04T21:58:56.185" v="1349" actId="14734"/>
          <ac:graphicFrameMkLst>
            <pc:docMk/>
            <pc:sldMk cId="308579522" sldId="287"/>
            <ac:graphicFrameMk id="7" creationId="{E55AF5DA-AE11-0183-ED29-20468F5F03FB}"/>
          </ac:graphicFrameMkLst>
        </pc:graphicFrameChg>
        <pc:picChg chg="del mod">
          <ac:chgData name="Guthrie-Martinez, Megan" userId="752c4d0f-74dd-4b2d-aed7-b550be4374ec" providerId="ADAL" clId="{84EBB72A-F00B-43C1-9D25-0C681374E8FE}" dt="2024-02-04T21:47:05.491" v="1131" actId="478"/>
          <ac:picMkLst>
            <pc:docMk/>
            <pc:sldMk cId="308579522" sldId="287"/>
            <ac:picMk id="5" creationId="{739A8548-49C2-041B-3E32-7C68BA107ABE}"/>
          </ac:picMkLst>
        </pc:picChg>
      </pc:sldChg>
      <pc:sldChg chg="modSp add del mod ord">
        <pc:chgData name="Guthrie-Martinez, Megan" userId="752c4d0f-74dd-4b2d-aed7-b550be4374ec" providerId="ADAL" clId="{84EBB72A-F00B-43C1-9D25-0C681374E8FE}" dt="2024-02-04T21:56:30.451" v="1191" actId="47"/>
        <pc:sldMkLst>
          <pc:docMk/>
          <pc:sldMk cId="1103136311" sldId="288"/>
        </pc:sldMkLst>
        <pc:spChg chg="mod">
          <ac:chgData name="Guthrie-Martinez, Megan" userId="752c4d0f-74dd-4b2d-aed7-b550be4374ec" providerId="ADAL" clId="{84EBB72A-F00B-43C1-9D25-0C681374E8FE}" dt="2024-02-04T21:53:56.186" v="1186" actId="14100"/>
          <ac:spMkLst>
            <pc:docMk/>
            <pc:sldMk cId="1103136311" sldId="288"/>
            <ac:spMk id="2" creationId="{F4BB7844-E8C2-40AD-2D21-E88747A2CD90}"/>
          </ac:spMkLst>
        </pc:spChg>
      </pc:sldChg>
      <pc:sldChg chg="add ord">
        <pc:chgData name="Guthrie-Martinez, Megan" userId="752c4d0f-74dd-4b2d-aed7-b550be4374ec" providerId="ADAL" clId="{84EBB72A-F00B-43C1-9D25-0C681374E8FE}" dt="2024-02-04T21:56:28.721" v="1190"/>
        <pc:sldMkLst>
          <pc:docMk/>
          <pc:sldMk cId="2163164014"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C7BDF31-9A8B-462E-A5D7-EFEE75C7E986}"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332EF35-C86E-4FA2-828B-A5D75C7B0FB5}" type="slidenum">
              <a:rPr lang="en-US" smtClean="0"/>
              <a:t>‹#›</a:t>
            </a:fld>
            <a:endParaRPr lang="en-US"/>
          </a:p>
        </p:txBody>
      </p:sp>
    </p:spTree>
    <p:extLst>
      <p:ext uri="{BB962C8B-B14F-4D97-AF65-F5344CB8AC3E}">
        <p14:creationId xmlns:p14="http://schemas.microsoft.com/office/powerpoint/2010/main" val="388837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8332EF35-C86E-4FA2-828B-A5D75C7B0FB5}" type="slidenum">
              <a:rPr lang="en-US" smtClean="0"/>
              <a:t>9</a:t>
            </a:fld>
            <a:endParaRPr lang="en-US"/>
          </a:p>
        </p:txBody>
      </p:sp>
    </p:spTree>
    <p:extLst>
      <p:ext uri="{BB962C8B-B14F-4D97-AF65-F5344CB8AC3E}">
        <p14:creationId xmlns:p14="http://schemas.microsoft.com/office/powerpoint/2010/main" val="37161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instance, if the student has had no opportunity to communicate with other professionals this would be “not observed.” Please use the “comments” section to explain a low mark or provide additional feedback to the student. </a:t>
            </a:r>
          </a:p>
        </p:txBody>
      </p:sp>
      <p:sp>
        <p:nvSpPr>
          <p:cNvPr id="4" name="Slide Number Placeholder 3"/>
          <p:cNvSpPr>
            <a:spLocks noGrp="1"/>
          </p:cNvSpPr>
          <p:nvPr>
            <p:ph type="sldNum" sz="quarter" idx="5"/>
          </p:nvPr>
        </p:nvSpPr>
        <p:spPr/>
        <p:txBody>
          <a:bodyPr/>
          <a:lstStyle/>
          <a:p>
            <a:fld id="{8332EF35-C86E-4FA2-828B-A5D75C7B0FB5}" type="slidenum">
              <a:rPr lang="en-US" smtClean="0"/>
              <a:t>11</a:t>
            </a:fld>
            <a:endParaRPr lang="en-US"/>
          </a:p>
        </p:txBody>
      </p:sp>
    </p:spTree>
    <p:extLst>
      <p:ext uri="{BB962C8B-B14F-4D97-AF65-F5344CB8AC3E}">
        <p14:creationId xmlns:p14="http://schemas.microsoft.com/office/powerpoint/2010/main" val="74578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Calibri" panose="020F0502020204030204" pitchFamily="34" charset="0"/>
              </a:rPr>
              <a:t>When evaluating the student’s </a:t>
            </a:r>
            <a:r>
              <a:rPr lang="en-US" sz="1800" b="0" i="1" u="none" strike="noStrike" baseline="0" dirty="0">
                <a:latin typeface="Calibri-Italic"/>
              </a:rPr>
              <a:t>Patient Management </a:t>
            </a:r>
            <a:r>
              <a:rPr lang="en-US" sz="1800" b="0" i="0" u="none" strike="noStrike" baseline="0" dirty="0">
                <a:latin typeface="Calibri" panose="020F0502020204030204" pitchFamily="34" charset="0"/>
              </a:rPr>
              <a:t>skills, please keep in mind that the student should be compared to a ‘competent clinician who skillfully manages patients in an efficient manner to achieve an effective outcome’. This form is designed for use with all patient types, and in any clinical setting, thus the student should be evaluated based on your clinic population and the expectation for productivity/efficiency in your specific clinic. In considering the student’s scores for their Patient Management skills, please review the operational definitions which are presented as an additional resource.</a:t>
            </a:r>
            <a:endParaRPr lang="en-US" dirty="0"/>
          </a:p>
        </p:txBody>
      </p:sp>
      <p:sp>
        <p:nvSpPr>
          <p:cNvPr id="4" name="Slide Number Placeholder 3"/>
          <p:cNvSpPr>
            <a:spLocks noGrp="1"/>
          </p:cNvSpPr>
          <p:nvPr>
            <p:ph type="sldNum" sz="quarter" idx="5"/>
          </p:nvPr>
        </p:nvSpPr>
        <p:spPr/>
        <p:txBody>
          <a:bodyPr/>
          <a:lstStyle/>
          <a:p>
            <a:fld id="{8332EF35-C86E-4FA2-828B-A5D75C7B0FB5}" type="slidenum">
              <a:rPr lang="en-US" smtClean="0"/>
              <a:t>19</a:t>
            </a:fld>
            <a:endParaRPr lang="en-US"/>
          </a:p>
        </p:txBody>
      </p:sp>
    </p:spTree>
    <p:extLst>
      <p:ext uri="{BB962C8B-B14F-4D97-AF65-F5344CB8AC3E}">
        <p14:creationId xmlns:p14="http://schemas.microsoft.com/office/powerpoint/2010/main" val="28092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32EF35-C86E-4FA2-828B-A5D75C7B0FB5}" type="slidenum">
              <a:rPr lang="en-US" smtClean="0"/>
              <a:t>28</a:t>
            </a:fld>
            <a:endParaRPr lang="en-US"/>
          </a:p>
        </p:txBody>
      </p:sp>
    </p:spTree>
    <p:extLst>
      <p:ext uri="{BB962C8B-B14F-4D97-AF65-F5344CB8AC3E}">
        <p14:creationId xmlns:p14="http://schemas.microsoft.com/office/powerpoint/2010/main" val="29695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2/2/2024</a:t>
            </a:fld>
            <a:endParaRPr lang="en-US"/>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a:p>
        </p:txBody>
      </p:sp>
    </p:spTree>
    <p:extLst>
      <p:ext uri="{BB962C8B-B14F-4D97-AF65-F5344CB8AC3E}">
        <p14:creationId xmlns:p14="http://schemas.microsoft.com/office/powerpoint/2010/main" val="381433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24470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96424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0168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8743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891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106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1830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6643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178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2/2/2024</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2773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2/2/2024</a:t>
            </a:fld>
            <a:endParaRPr lang="en-US"/>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9146606"/>
      </p:ext>
    </p:extLst>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0" name="Freeform: Shape 49">
            <a:extLst>
              <a:ext uri="{FF2B5EF4-FFF2-40B4-BE49-F238E27FC236}">
                <a16:creationId xmlns:a16="http://schemas.microsoft.com/office/drawing/2014/main" id="{A8DDC302-DBEC-4742-B54B-5E9AAFE96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B143C-C8B7-45A1-4963-6EBE5D94CF9F}"/>
              </a:ext>
            </a:extLst>
          </p:cNvPr>
          <p:cNvSpPr>
            <a:spLocks noGrp="1"/>
          </p:cNvSpPr>
          <p:nvPr>
            <p:ph type="ctrTitle"/>
          </p:nvPr>
        </p:nvSpPr>
        <p:spPr>
          <a:xfrm>
            <a:off x="6082615" y="758954"/>
            <a:ext cx="5071159" cy="4174996"/>
          </a:xfrm>
        </p:spPr>
        <p:txBody>
          <a:bodyPr>
            <a:normAutofit fontScale="90000"/>
          </a:bodyPr>
          <a:lstStyle/>
          <a:p>
            <a:pPr algn="l"/>
            <a:r>
              <a:rPr lang="en-US" dirty="0"/>
              <a:t>PTA – CIET</a:t>
            </a:r>
            <a:br>
              <a:rPr lang="en-US" dirty="0"/>
            </a:br>
            <a:r>
              <a:rPr lang="en-US" dirty="0"/>
              <a:t>Clinical Instrument Evaluation Tool</a:t>
            </a:r>
          </a:p>
        </p:txBody>
      </p:sp>
      <p:sp>
        <p:nvSpPr>
          <p:cNvPr id="3" name="Subtitle 2">
            <a:extLst>
              <a:ext uri="{FF2B5EF4-FFF2-40B4-BE49-F238E27FC236}">
                <a16:creationId xmlns:a16="http://schemas.microsoft.com/office/drawing/2014/main" id="{8993A175-FC7E-B958-3C31-A44AFC787175}"/>
              </a:ext>
            </a:extLst>
          </p:cNvPr>
          <p:cNvSpPr>
            <a:spLocks noGrp="1"/>
          </p:cNvSpPr>
          <p:nvPr>
            <p:ph type="subTitle" idx="1"/>
          </p:nvPr>
        </p:nvSpPr>
        <p:spPr>
          <a:xfrm>
            <a:off x="6096000" y="5238750"/>
            <a:ext cx="4579288" cy="513071"/>
          </a:xfrm>
        </p:spPr>
        <p:txBody>
          <a:bodyPr>
            <a:normAutofit/>
          </a:bodyPr>
          <a:lstStyle/>
          <a:p>
            <a:pPr algn="l"/>
            <a:r>
              <a:rPr lang="en-US" dirty="0"/>
              <a:t>SFCC PTA Program</a:t>
            </a:r>
          </a:p>
        </p:txBody>
      </p:sp>
      <p:pic>
        <p:nvPicPr>
          <p:cNvPr id="4" name="Picture 3" descr="An abstract burst of blue and pink">
            <a:extLst>
              <a:ext uri="{FF2B5EF4-FFF2-40B4-BE49-F238E27FC236}">
                <a16:creationId xmlns:a16="http://schemas.microsoft.com/office/drawing/2014/main" id="{76C66442-2823-0F07-AF8A-9D081388A21F}"/>
              </a:ext>
            </a:extLst>
          </p:cNvPr>
          <p:cNvPicPr>
            <a:picLocks noChangeAspect="1"/>
          </p:cNvPicPr>
          <p:nvPr/>
        </p:nvPicPr>
        <p:blipFill rotWithShape="1">
          <a:blip r:embed="rId2"/>
          <a:srcRect l="22713" r="21121"/>
          <a:stretch/>
        </p:blipFill>
        <p:spPr>
          <a:xfrm>
            <a:off x="0" y="761072"/>
            <a:ext cx="5327883" cy="5335854"/>
          </a:xfrm>
          <a:prstGeom prst="rect">
            <a:avLst/>
          </a:prstGeom>
        </p:spPr>
      </p:pic>
    </p:spTree>
    <p:extLst>
      <p:ext uri="{BB962C8B-B14F-4D97-AF65-F5344CB8AC3E}">
        <p14:creationId xmlns:p14="http://schemas.microsoft.com/office/powerpoint/2010/main" val="184496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F9F4-5619-0B3D-A2B7-7AA0D66DDAB4}"/>
              </a:ext>
            </a:extLst>
          </p:cNvPr>
          <p:cNvSpPr>
            <a:spLocks noGrp="1"/>
          </p:cNvSpPr>
          <p:nvPr>
            <p:ph type="title"/>
          </p:nvPr>
        </p:nvSpPr>
        <p:spPr>
          <a:xfrm>
            <a:off x="1517904" y="1517904"/>
            <a:ext cx="9619788" cy="1344168"/>
          </a:xfrm>
        </p:spPr>
        <p:txBody>
          <a:bodyPr>
            <a:normAutofit/>
          </a:bodyPr>
          <a:lstStyle/>
          <a:p>
            <a:r>
              <a:rPr lang="en-US" sz="3600" dirty="0"/>
              <a:t>Sample Question for Professional Behavior</a:t>
            </a:r>
          </a:p>
        </p:txBody>
      </p:sp>
      <p:pic>
        <p:nvPicPr>
          <p:cNvPr id="7" name="Content Placeholder 6">
            <a:extLst>
              <a:ext uri="{FF2B5EF4-FFF2-40B4-BE49-F238E27FC236}">
                <a16:creationId xmlns:a16="http://schemas.microsoft.com/office/drawing/2014/main" id="{FA7958B3-E674-51A5-1FA9-36FE422C69D9}"/>
              </a:ext>
            </a:extLst>
          </p:cNvPr>
          <p:cNvPicPr>
            <a:picLocks noGrp="1" noChangeAspect="1"/>
          </p:cNvPicPr>
          <p:nvPr>
            <p:ph idx="1"/>
          </p:nvPr>
        </p:nvPicPr>
        <p:blipFill>
          <a:blip r:embed="rId2"/>
          <a:stretch>
            <a:fillRect/>
          </a:stretch>
        </p:blipFill>
        <p:spPr>
          <a:xfrm>
            <a:off x="1183702" y="2694141"/>
            <a:ext cx="10087234" cy="2045912"/>
          </a:xfrm>
          <a:ln>
            <a:solidFill>
              <a:schemeClr val="accent5"/>
            </a:solidFill>
          </a:ln>
        </p:spPr>
      </p:pic>
    </p:spTree>
    <p:extLst>
      <p:ext uri="{BB962C8B-B14F-4D97-AF65-F5344CB8AC3E}">
        <p14:creationId xmlns:p14="http://schemas.microsoft.com/office/powerpoint/2010/main" val="181797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251858" y="1017161"/>
            <a:ext cx="8425543" cy="1344168"/>
          </a:xfrm>
        </p:spPr>
        <p:txBody>
          <a:bodyPr/>
          <a:lstStyle/>
          <a:p>
            <a:r>
              <a:rPr lang="en-US" dirty="0"/>
              <a:t>Important Notes Regarding </a:t>
            </a:r>
            <a:br>
              <a:rPr lang="en-US" dirty="0"/>
            </a:br>
            <a:r>
              <a:rPr lang="en-US" dirty="0"/>
              <a:t>Professional Behaviors</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normAutofit fontScale="92500" lnSpcReduction="10000"/>
          </a:bodyPr>
          <a:lstStyle/>
          <a:p>
            <a:r>
              <a:rPr lang="en-US" dirty="0"/>
              <a:t>You cannot mark “Not Observed” on the safety, professional ethics and initiative sections.  </a:t>
            </a:r>
          </a:p>
          <a:p>
            <a:r>
              <a:rPr lang="en-US" dirty="0"/>
              <a:t>You may mark “not observed” for Communication Skills, if the student has not had the opportunity to communicate with certain individuals. </a:t>
            </a:r>
          </a:p>
          <a:p>
            <a:r>
              <a:rPr lang="en-US" dirty="0"/>
              <a:t>Students on both 253 rotations are expected to ”Always” demonstrate Professional behaviors during both clinical experiences.</a:t>
            </a:r>
          </a:p>
        </p:txBody>
      </p:sp>
    </p:spTree>
    <p:extLst>
      <p:ext uri="{BB962C8B-B14F-4D97-AF65-F5344CB8AC3E}">
        <p14:creationId xmlns:p14="http://schemas.microsoft.com/office/powerpoint/2010/main" val="361914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a:t>Patient Management</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normAutofit/>
          </a:bodyPr>
          <a:lstStyle/>
          <a:p>
            <a:r>
              <a:rPr lang="en-US" sz="4000"/>
              <a:t>Data Collection</a:t>
            </a:r>
          </a:p>
          <a:p>
            <a:r>
              <a:rPr lang="en-US" sz="4000"/>
              <a:t>Intervention</a:t>
            </a:r>
          </a:p>
        </p:txBody>
      </p:sp>
    </p:spTree>
    <p:extLst>
      <p:ext uri="{BB962C8B-B14F-4D97-AF65-F5344CB8AC3E}">
        <p14:creationId xmlns:p14="http://schemas.microsoft.com/office/powerpoint/2010/main" val="3031351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a:t>Data Collection</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17904" y="2656114"/>
            <a:ext cx="9144000" cy="3127248"/>
          </a:xfrm>
        </p:spPr>
        <p:txBody>
          <a:bodyPr/>
          <a:lstStyle/>
          <a:p>
            <a:r>
              <a:rPr lang="en-US" dirty="0"/>
              <a:t>All aspects of gathering data from the patient including obtaining a history, a systems review and performing tests and measures. </a:t>
            </a:r>
          </a:p>
          <a:p>
            <a:r>
              <a:rPr lang="en-US" dirty="0"/>
              <a:t>Assessing the data gathered to determine the appropriateness of conducting interventions within the PT Plan of Care.</a:t>
            </a:r>
          </a:p>
        </p:txBody>
      </p:sp>
    </p:spTree>
    <p:extLst>
      <p:ext uri="{BB962C8B-B14F-4D97-AF65-F5344CB8AC3E}">
        <p14:creationId xmlns:p14="http://schemas.microsoft.com/office/powerpoint/2010/main" val="2763807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a:t>Intervention</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p:txBody>
          <a:bodyPr/>
          <a:lstStyle/>
          <a:p>
            <a:r>
              <a:rPr lang="en-US"/>
              <a:t>Applies treatments, performing patient/family education, monitoring patient’s response to treatment and adapting accordingly, and recognizing when to contact other professionals such as the Physical Therapist. </a:t>
            </a:r>
          </a:p>
        </p:txBody>
      </p:sp>
    </p:spTree>
    <p:extLst>
      <p:ext uri="{BB962C8B-B14F-4D97-AF65-F5344CB8AC3E}">
        <p14:creationId xmlns:p14="http://schemas.microsoft.com/office/powerpoint/2010/main" val="395334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169561" y="1049819"/>
            <a:ext cx="9835896" cy="1334152"/>
          </a:xfrm>
        </p:spPr>
        <p:txBody>
          <a:bodyPr>
            <a:normAutofit fontScale="90000"/>
          </a:bodyPr>
          <a:lstStyle/>
          <a:p>
            <a:r>
              <a:rPr lang="en-US" dirty="0"/>
              <a:t>What is the Benchmark</a:t>
            </a:r>
            <a:br>
              <a:rPr lang="en-US" dirty="0"/>
            </a:br>
            <a:r>
              <a:rPr lang="en-US" dirty="0"/>
              <a:t>		For Patient Management Skills </a:t>
            </a:r>
            <a:r>
              <a:rPr lang="en-US" sz="6000" dirty="0"/>
              <a:t>?</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a:xfrm>
            <a:off x="1604990" y="2680933"/>
            <a:ext cx="9144000" cy="3127248"/>
          </a:xfrm>
        </p:spPr>
        <p:txBody>
          <a:bodyPr>
            <a:normAutofit fontScale="92500" lnSpcReduction="10000"/>
          </a:bodyPr>
          <a:lstStyle/>
          <a:p>
            <a:r>
              <a:rPr lang="en-US" b="1" dirty="0"/>
              <a:t>CPI - Entry Level PTA</a:t>
            </a:r>
          </a:p>
          <a:p>
            <a:pPr lvl="1"/>
            <a:r>
              <a:rPr lang="en-US" b="1" dirty="0"/>
              <a:t>	</a:t>
            </a:r>
            <a:r>
              <a:rPr lang="en-US" dirty="0"/>
              <a:t>This WAS the Benchmark for PTA CPI</a:t>
            </a:r>
          </a:p>
          <a:p>
            <a:r>
              <a:rPr lang="en-US" b="1" dirty="0"/>
              <a:t>CIET - Competent PTA</a:t>
            </a:r>
          </a:p>
          <a:p>
            <a:pPr lvl="1"/>
            <a:r>
              <a:rPr lang="en-US" b="1" dirty="0"/>
              <a:t>	</a:t>
            </a:r>
            <a:r>
              <a:rPr lang="en-US" dirty="0"/>
              <a:t>NOW we are giving the highest rating compared to that of an experienced, competent PTA</a:t>
            </a:r>
          </a:p>
          <a:p>
            <a:r>
              <a:rPr lang="en-US" b="1" dirty="0"/>
              <a:t>A </a:t>
            </a:r>
            <a:r>
              <a:rPr lang="en-US" b="1" u="sng" dirty="0"/>
              <a:t>competent clinician</a:t>
            </a:r>
            <a:r>
              <a:rPr lang="en-US" b="1" dirty="0"/>
              <a:t> is one who skillfully manages patients in an efficient manner to achieve an effective outcome</a:t>
            </a:r>
          </a:p>
          <a:p>
            <a:endParaRPr lang="en-US" dirty="0"/>
          </a:p>
        </p:txBody>
      </p:sp>
    </p:spTree>
    <p:extLst>
      <p:ext uri="{BB962C8B-B14F-4D97-AF65-F5344CB8AC3E}">
        <p14:creationId xmlns:p14="http://schemas.microsoft.com/office/powerpoint/2010/main" val="2143854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normAutofit/>
          </a:bodyPr>
          <a:lstStyle/>
          <a:p>
            <a:r>
              <a:rPr lang="en-US" sz="3600"/>
              <a:t>When Rating Patient Management Skills: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p:txBody>
          <a:bodyPr>
            <a:normAutofit/>
          </a:bodyPr>
          <a:lstStyle/>
          <a:p>
            <a:r>
              <a:rPr lang="en-US" sz="3600" b="1"/>
              <a:t>2 Things to Consider: </a:t>
            </a:r>
          </a:p>
          <a:p>
            <a:pPr lvl="2"/>
            <a:r>
              <a:rPr lang="en-US" sz="3600"/>
              <a:t>Complexity of Patient</a:t>
            </a:r>
          </a:p>
          <a:p>
            <a:pPr lvl="2"/>
            <a:r>
              <a:rPr lang="en-US" sz="3600"/>
              <a:t>Level of CI Support Needed</a:t>
            </a:r>
          </a:p>
        </p:txBody>
      </p:sp>
    </p:spTree>
    <p:extLst>
      <p:ext uri="{BB962C8B-B14F-4D97-AF65-F5344CB8AC3E}">
        <p14:creationId xmlns:p14="http://schemas.microsoft.com/office/powerpoint/2010/main" val="1185606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46DF7C5-0D60-66E8-1232-074A62A8C2B7}"/>
              </a:ext>
            </a:extLst>
          </p:cNvPr>
          <p:cNvSpPr txBox="1">
            <a:spLocks/>
          </p:cNvSpPr>
          <p:nvPr/>
        </p:nvSpPr>
        <p:spPr>
          <a:xfrm>
            <a:off x="1487559" y="1017896"/>
            <a:ext cx="9144000" cy="966879"/>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a:t>Complexity of Patient</a:t>
            </a:r>
          </a:p>
        </p:txBody>
      </p:sp>
      <p:sp>
        <p:nvSpPr>
          <p:cNvPr id="11" name="Content Placeholder 2">
            <a:extLst>
              <a:ext uri="{FF2B5EF4-FFF2-40B4-BE49-F238E27FC236}">
                <a16:creationId xmlns:a16="http://schemas.microsoft.com/office/drawing/2014/main" id="{00726C7E-28DB-4A0E-4F6F-B1894BB51DD0}"/>
              </a:ext>
            </a:extLst>
          </p:cNvPr>
          <p:cNvSpPr>
            <a:spLocks noGrp="1"/>
          </p:cNvSpPr>
          <p:nvPr>
            <p:ph idx="1"/>
          </p:nvPr>
        </p:nvSpPr>
        <p:spPr>
          <a:xfrm>
            <a:off x="1174294" y="1873097"/>
            <a:ext cx="5102352" cy="4370169"/>
          </a:xfrm>
          <a:ln>
            <a:solidFill>
              <a:schemeClr val="accent5"/>
            </a:solidFill>
          </a:ln>
        </p:spPr>
        <p:txBody>
          <a:bodyPr>
            <a:normAutofit fontScale="92500" lnSpcReduction="20000"/>
          </a:bodyPr>
          <a:lstStyle/>
          <a:p>
            <a:r>
              <a:rPr lang="en-US" b="1" dirty="0"/>
              <a:t>Familiar Presentation of Patients</a:t>
            </a:r>
          </a:p>
          <a:p>
            <a:r>
              <a:rPr lang="en-US" dirty="0"/>
              <a:t>Pt diagnosis/problem frequently seen in this setting</a:t>
            </a:r>
          </a:p>
          <a:p>
            <a:r>
              <a:rPr lang="en-US" dirty="0"/>
              <a:t>Pt with a diagnosis student has treated more than once</a:t>
            </a:r>
          </a:p>
          <a:p>
            <a:r>
              <a:rPr lang="en-US" dirty="0"/>
              <a:t>Pt diagnosis specifically covered in the student’s didactic curriculum</a:t>
            </a:r>
          </a:p>
          <a:p>
            <a:r>
              <a:rPr lang="en-US" dirty="0"/>
              <a:t>Pt who does not have a complex medical history or complicated course of care.</a:t>
            </a:r>
          </a:p>
        </p:txBody>
      </p:sp>
      <p:sp>
        <p:nvSpPr>
          <p:cNvPr id="13" name="Content Placeholder 2">
            <a:extLst>
              <a:ext uri="{FF2B5EF4-FFF2-40B4-BE49-F238E27FC236}">
                <a16:creationId xmlns:a16="http://schemas.microsoft.com/office/drawing/2014/main" id="{91A787B4-7297-DE0C-D44F-6F1F5B61AC3D}"/>
              </a:ext>
            </a:extLst>
          </p:cNvPr>
          <p:cNvSpPr txBox="1">
            <a:spLocks/>
          </p:cNvSpPr>
          <p:nvPr/>
        </p:nvSpPr>
        <p:spPr>
          <a:xfrm>
            <a:off x="6276645" y="1873097"/>
            <a:ext cx="4815897" cy="4370168"/>
          </a:xfrm>
          <a:prstGeom prst="rect">
            <a:avLst/>
          </a:prstGeom>
          <a:ln>
            <a:solidFill>
              <a:schemeClr val="accent5"/>
            </a:solidFill>
          </a:ln>
        </p:spPr>
        <p:txBody>
          <a:bodyPr vert="horz" lIns="91440" tIns="45720" rIns="91440" bIns="45720" rtlCol="0">
            <a:normAutofit lnSpcReduction="10000"/>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Complex Presentation of Patients</a:t>
            </a:r>
          </a:p>
          <a:p>
            <a:r>
              <a:rPr lang="en-US" dirty="0"/>
              <a:t>Pt diagnosis or problem that is rarely seen</a:t>
            </a:r>
          </a:p>
          <a:p>
            <a:r>
              <a:rPr lang="en-US" dirty="0"/>
              <a:t>Pt with a diagnosis that the student did not cover in  didactic curriculum </a:t>
            </a:r>
          </a:p>
          <a:p>
            <a:r>
              <a:rPr lang="en-US" dirty="0"/>
              <a:t>Patient has a complex medical history or complicated course of care.</a:t>
            </a:r>
          </a:p>
          <a:p>
            <a:pPr lvl="1"/>
            <a:endParaRPr lang="en-US" dirty="0"/>
          </a:p>
        </p:txBody>
      </p:sp>
    </p:spTree>
    <p:extLst>
      <p:ext uri="{BB962C8B-B14F-4D97-AF65-F5344CB8AC3E}">
        <p14:creationId xmlns:p14="http://schemas.microsoft.com/office/powerpoint/2010/main" val="1809405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517904" y="861921"/>
            <a:ext cx="9144000" cy="986757"/>
          </a:xfrm>
        </p:spPr>
        <p:txBody>
          <a:bodyPr/>
          <a:lstStyle/>
          <a:p>
            <a:r>
              <a:rPr lang="en-US"/>
              <a:t>Level of Clinical Instructor Support</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a:xfrm>
            <a:off x="1311966" y="1848679"/>
            <a:ext cx="9621078" cy="4432852"/>
          </a:xfrm>
        </p:spPr>
        <p:txBody>
          <a:bodyPr>
            <a:normAutofit lnSpcReduction="10000"/>
          </a:bodyPr>
          <a:lstStyle/>
          <a:p>
            <a:r>
              <a:rPr lang="en-US" b="1"/>
              <a:t>Guidance:</a:t>
            </a:r>
          </a:p>
          <a:p>
            <a:pPr lvl="1"/>
            <a:r>
              <a:rPr lang="en-US"/>
              <a:t>Student is dependent on the CI to direct the pt treatment CI is either present throughout pt interaction or student needs to discuss with CI after each step in treatment.</a:t>
            </a:r>
          </a:p>
          <a:p>
            <a:r>
              <a:rPr lang="en-US" b="1"/>
              <a:t>Supervision:</a:t>
            </a:r>
          </a:p>
          <a:p>
            <a:pPr lvl="1"/>
            <a:r>
              <a:rPr lang="en-US"/>
              <a:t>Student able to carry out the treatment but need to be monitored to correct minor errors in technique or to facilitate decision making. </a:t>
            </a:r>
          </a:p>
          <a:p>
            <a:r>
              <a:rPr lang="en-US" b="1"/>
              <a:t>Independent:</a:t>
            </a:r>
          </a:p>
          <a:p>
            <a:pPr lvl="1"/>
            <a:r>
              <a:rPr lang="en-US"/>
              <a:t>Student directs the treatment and obtains an effective outcome. Student still independent if the consult with CI regarding POC or clarifying a clinical decision. </a:t>
            </a:r>
          </a:p>
        </p:txBody>
      </p:sp>
    </p:spTree>
    <p:extLst>
      <p:ext uri="{BB962C8B-B14F-4D97-AF65-F5344CB8AC3E}">
        <p14:creationId xmlns:p14="http://schemas.microsoft.com/office/powerpoint/2010/main" val="1506885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733550" y="940961"/>
            <a:ext cx="9144000" cy="879257"/>
          </a:xfrm>
        </p:spPr>
        <p:txBody>
          <a:bodyPr/>
          <a:lstStyle/>
          <a:p>
            <a:r>
              <a:rPr lang="en-US" dirty="0"/>
              <a:t>Patient Management Rating Scale</a:t>
            </a:r>
          </a:p>
        </p:txBody>
      </p:sp>
      <p:graphicFrame>
        <p:nvGraphicFramePr>
          <p:cNvPr id="7" name="Table 6">
            <a:extLst>
              <a:ext uri="{FF2B5EF4-FFF2-40B4-BE49-F238E27FC236}">
                <a16:creationId xmlns:a16="http://schemas.microsoft.com/office/drawing/2014/main" id="{E55AF5DA-AE11-0183-ED29-20468F5F03FB}"/>
              </a:ext>
            </a:extLst>
          </p:cNvPr>
          <p:cNvGraphicFramePr>
            <a:graphicFrameLocks noGrp="1"/>
          </p:cNvGraphicFramePr>
          <p:nvPr/>
        </p:nvGraphicFramePr>
        <p:xfrm>
          <a:off x="1175657" y="2351171"/>
          <a:ext cx="9867900" cy="2349437"/>
        </p:xfrm>
        <a:graphic>
          <a:graphicData uri="http://schemas.openxmlformats.org/drawingml/2006/table">
            <a:tbl>
              <a:tblPr/>
              <a:tblGrid>
                <a:gridCol w="1703614">
                  <a:extLst>
                    <a:ext uri="{9D8B030D-6E8A-4147-A177-3AD203B41FA5}">
                      <a16:colId xmlns:a16="http://schemas.microsoft.com/office/drawing/2014/main" val="3374662690"/>
                    </a:ext>
                  </a:extLst>
                </a:gridCol>
                <a:gridCol w="1850571">
                  <a:extLst>
                    <a:ext uri="{9D8B030D-6E8A-4147-A177-3AD203B41FA5}">
                      <a16:colId xmlns:a16="http://schemas.microsoft.com/office/drawing/2014/main" val="590054102"/>
                    </a:ext>
                  </a:extLst>
                </a:gridCol>
                <a:gridCol w="2355669">
                  <a:extLst>
                    <a:ext uri="{9D8B030D-6E8A-4147-A177-3AD203B41FA5}">
                      <a16:colId xmlns:a16="http://schemas.microsoft.com/office/drawing/2014/main" val="2085129058"/>
                    </a:ext>
                  </a:extLst>
                </a:gridCol>
                <a:gridCol w="2205445">
                  <a:extLst>
                    <a:ext uri="{9D8B030D-6E8A-4147-A177-3AD203B41FA5}">
                      <a16:colId xmlns:a16="http://schemas.microsoft.com/office/drawing/2014/main" val="61536065"/>
                    </a:ext>
                  </a:extLst>
                </a:gridCol>
                <a:gridCol w="1752601">
                  <a:extLst>
                    <a:ext uri="{9D8B030D-6E8A-4147-A177-3AD203B41FA5}">
                      <a16:colId xmlns:a16="http://schemas.microsoft.com/office/drawing/2014/main" val="3237424442"/>
                    </a:ext>
                  </a:extLst>
                </a:gridCol>
              </a:tblGrid>
              <a:tr h="544128">
                <a:tc>
                  <a:txBody>
                    <a:bodyPr/>
                    <a:lstStyle/>
                    <a:p>
                      <a:r>
                        <a:rPr lang="en-US" b="1" dirty="0"/>
                        <a:t>Well Below</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b="1" dirty="0"/>
                        <a:t>Below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b="1" dirty="0"/>
                        <a:t>At That Level for Familiar Patients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en-US" b="1" dirty="0"/>
                        <a:t>At That Level for All Patients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b="1" dirty="0"/>
                        <a:t>Above </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53431988"/>
                  </a:ext>
                </a:extLst>
              </a:tr>
              <a:tr h="1709357">
                <a:tc>
                  <a:txBody>
                    <a:bodyPr/>
                    <a:lstStyle/>
                    <a:p>
                      <a:pPr marL="119063" marR="0" lvl="0" indent="-119063"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US" sz="1600" dirty="0"/>
                        <a:t>100% Guidance Needed</a:t>
                      </a:r>
                    </a:p>
                    <a:p>
                      <a:pPr marL="285750" indent="-285750">
                        <a:buFont typeface="Arial" panose="020B0604020202020204"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accent1">
                        <a:lumMod val="20000"/>
                        <a:lumOff val="80000"/>
                      </a:schemeClr>
                    </a:solidFill>
                  </a:tcPr>
                </a:tc>
                <a:tc>
                  <a:txBody>
                    <a:bodyPr/>
                    <a:lstStyle/>
                    <a:p>
                      <a:pPr marL="119063" indent="-119063">
                        <a:buFont typeface="Arial" panose="020B0604020202020204" pitchFamily="34" charset="0"/>
                        <a:buChar char="•"/>
                      </a:pPr>
                      <a:r>
                        <a:rPr lang="en-US" sz="1600" dirty="0"/>
                        <a:t>50% guidance (complex pts)</a:t>
                      </a:r>
                    </a:p>
                    <a:p>
                      <a:pPr marL="119063" indent="-119063">
                        <a:buFont typeface="Arial" panose="020B0604020202020204" pitchFamily="34" charset="0"/>
                        <a:buChar char="•"/>
                      </a:pPr>
                      <a:r>
                        <a:rPr lang="en-US" sz="1600" dirty="0"/>
                        <a:t>50% supervision (familiar pts)</a:t>
                      </a:r>
                    </a:p>
                    <a:p>
                      <a:pPr marL="285750" indent="-285750">
                        <a:buFont typeface="Arial" panose="020B0604020202020204"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19063" indent="-119063">
                        <a:buFont typeface="Arial" panose="020B0604020202020204" pitchFamily="34" charset="0"/>
                        <a:buChar char="•"/>
                      </a:pPr>
                      <a:r>
                        <a:rPr lang="en-US" sz="1600" dirty="0"/>
                        <a:t>0% Guidance</a:t>
                      </a:r>
                    </a:p>
                    <a:p>
                      <a:pPr marL="119063" indent="-119063">
                        <a:buFont typeface="Arial" panose="020B0604020202020204" pitchFamily="34" charset="0"/>
                        <a:buChar char="•"/>
                      </a:pPr>
                      <a:r>
                        <a:rPr lang="en-US" sz="1600" dirty="0"/>
                        <a:t>50% Supervision (complex pts)</a:t>
                      </a:r>
                    </a:p>
                    <a:p>
                      <a:pPr marL="119063" indent="-119063">
                        <a:buFont typeface="Arial" panose="020B0604020202020204" pitchFamily="34" charset="0"/>
                        <a:buChar char="•"/>
                      </a:pPr>
                      <a:r>
                        <a:rPr lang="en-US" sz="1600" dirty="0"/>
                        <a:t>50% Independent (familiar pts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119063" indent="-119063">
                        <a:buFont typeface="Arial" panose="020B0604020202020204" pitchFamily="34" charset="0"/>
                        <a:buChar char="•"/>
                      </a:pPr>
                      <a:r>
                        <a:rPr lang="en-US" sz="1600" dirty="0"/>
                        <a:t>0% Guidance</a:t>
                      </a:r>
                    </a:p>
                    <a:p>
                      <a:pPr marL="119063" indent="-119063">
                        <a:buFont typeface="Arial" panose="020B0604020202020204" pitchFamily="34" charset="0"/>
                        <a:buChar char="•"/>
                      </a:pPr>
                      <a:r>
                        <a:rPr lang="en-US" sz="1600" dirty="0"/>
                        <a:t>0% Supervision</a:t>
                      </a:r>
                    </a:p>
                    <a:p>
                      <a:pPr marL="119063" indent="-119063">
                        <a:buFont typeface="Arial" panose="020B0604020202020204" pitchFamily="34" charset="0"/>
                        <a:buChar char="•"/>
                      </a:pPr>
                      <a:r>
                        <a:rPr lang="en-US" sz="1600" dirty="0"/>
                        <a:t>100% Independent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19063" indent="-119063">
                        <a:buFont typeface="Arial" panose="020B0604020202020204" pitchFamily="34" charset="0"/>
                        <a:buChar char="•"/>
                      </a:pPr>
                      <a:r>
                        <a:rPr lang="en-US" sz="1600" dirty="0"/>
                        <a:t>100% Independent and performs as a ‘competent clinician’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62478838"/>
                  </a:ext>
                </a:extLst>
              </a:tr>
            </a:tbl>
          </a:graphicData>
        </a:graphic>
      </p:graphicFrame>
      <p:sp>
        <p:nvSpPr>
          <p:cNvPr id="8" name="TextBox 7">
            <a:extLst>
              <a:ext uri="{FF2B5EF4-FFF2-40B4-BE49-F238E27FC236}">
                <a16:creationId xmlns:a16="http://schemas.microsoft.com/office/drawing/2014/main" id="{1E4CC6E4-478D-606B-43D9-CB560DA280FE}"/>
              </a:ext>
            </a:extLst>
          </p:cNvPr>
          <p:cNvSpPr txBox="1"/>
          <p:nvPr/>
        </p:nvSpPr>
        <p:spPr>
          <a:xfrm>
            <a:off x="6389915" y="5231561"/>
            <a:ext cx="4920343" cy="1200329"/>
          </a:xfrm>
          <a:prstGeom prst="rect">
            <a:avLst/>
          </a:prstGeom>
          <a:noFill/>
          <a:ln>
            <a:solidFill>
              <a:schemeClr val="accent5"/>
            </a:solidFill>
          </a:ln>
        </p:spPr>
        <p:txBody>
          <a:bodyPr wrap="square" rtlCol="0">
            <a:spAutoFit/>
          </a:bodyPr>
          <a:lstStyle/>
          <a:p>
            <a:r>
              <a:rPr lang="en-US" dirty="0"/>
              <a:t>Remember: the student should be compared to a “</a:t>
            </a:r>
            <a:r>
              <a:rPr lang="en-US" u="sng" dirty="0"/>
              <a:t>competent clinician</a:t>
            </a:r>
            <a:r>
              <a:rPr lang="en-US" dirty="0"/>
              <a:t> who skillfully manages patients in an effective manner to achieve an efficient outcome”  </a:t>
            </a:r>
          </a:p>
        </p:txBody>
      </p:sp>
    </p:spTree>
    <p:extLst>
      <p:ext uri="{BB962C8B-B14F-4D97-AF65-F5344CB8AC3E}">
        <p14:creationId xmlns:p14="http://schemas.microsoft.com/office/powerpoint/2010/main" val="216316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a:t>Course Objectives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30096" y="2432305"/>
            <a:ext cx="9144000" cy="3127248"/>
          </a:xfrm>
        </p:spPr>
        <p:txBody>
          <a:bodyPr/>
          <a:lstStyle/>
          <a:p>
            <a:r>
              <a:rPr lang="en-US" dirty="0"/>
              <a:t>How to use the CIET rating system</a:t>
            </a:r>
          </a:p>
          <a:p>
            <a:r>
              <a:rPr lang="en-US" dirty="0"/>
              <a:t>Expectations of students during clinicals</a:t>
            </a:r>
          </a:p>
        </p:txBody>
      </p:sp>
    </p:spTree>
    <p:extLst>
      <p:ext uri="{BB962C8B-B14F-4D97-AF65-F5344CB8AC3E}">
        <p14:creationId xmlns:p14="http://schemas.microsoft.com/office/powerpoint/2010/main" val="210593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8C7F7017-9996-7AE5-F35B-961423F72676}"/>
              </a:ext>
            </a:extLst>
          </p:cNvPr>
          <p:cNvPicPr>
            <a:picLocks noGrp="1" noChangeAspect="1"/>
          </p:cNvPicPr>
          <p:nvPr>
            <p:ph idx="1"/>
          </p:nvPr>
        </p:nvPicPr>
        <p:blipFill rotWithShape="1">
          <a:blip r:embed="rId2"/>
          <a:srcRect r="2620"/>
          <a:stretch/>
        </p:blipFill>
        <p:spPr>
          <a:xfrm>
            <a:off x="943242" y="2778449"/>
            <a:ext cx="10305516" cy="1585487"/>
          </a:xfrm>
          <a:ln>
            <a:solidFill>
              <a:schemeClr val="accent5"/>
            </a:solidFill>
          </a:ln>
        </p:spPr>
      </p:pic>
      <p:sp>
        <p:nvSpPr>
          <p:cNvPr id="4" name="Title 1">
            <a:extLst>
              <a:ext uri="{FF2B5EF4-FFF2-40B4-BE49-F238E27FC236}">
                <a16:creationId xmlns:a16="http://schemas.microsoft.com/office/drawing/2014/main" id="{CD01219B-013B-A574-699B-C10418E9E31C}"/>
              </a:ext>
            </a:extLst>
          </p:cNvPr>
          <p:cNvSpPr>
            <a:spLocks noGrp="1"/>
          </p:cNvSpPr>
          <p:nvPr>
            <p:ph type="title"/>
          </p:nvPr>
        </p:nvSpPr>
        <p:spPr>
          <a:xfrm>
            <a:off x="1517650" y="1517650"/>
            <a:ext cx="9144000" cy="1344613"/>
          </a:xfrm>
        </p:spPr>
        <p:txBody>
          <a:bodyPr>
            <a:normAutofit/>
          </a:bodyPr>
          <a:lstStyle/>
          <a:p>
            <a:r>
              <a:rPr lang="en-US" sz="3600"/>
              <a:t>Sample Question for Patient Management</a:t>
            </a:r>
          </a:p>
        </p:txBody>
      </p:sp>
    </p:spTree>
    <p:extLst>
      <p:ext uri="{BB962C8B-B14F-4D97-AF65-F5344CB8AC3E}">
        <p14:creationId xmlns:p14="http://schemas.microsoft.com/office/powerpoint/2010/main" val="3871049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517904" y="1038933"/>
            <a:ext cx="9144000" cy="914400"/>
          </a:xfrm>
        </p:spPr>
        <p:txBody>
          <a:bodyPr/>
          <a:lstStyle/>
          <a:p>
            <a:r>
              <a:rPr lang="en-US" dirty="0"/>
              <a:t>Global Rating Scale</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a:xfrm>
            <a:off x="1517904" y="2002972"/>
            <a:ext cx="9144000" cy="3816095"/>
          </a:xfrm>
        </p:spPr>
        <p:txBody>
          <a:bodyPr>
            <a:noAutofit/>
          </a:bodyPr>
          <a:lstStyle/>
          <a:p>
            <a:r>
              <a:rPr lang="en-US" sz="2400" dirty="0"/>
              <a:t>On the last page you are asked to make a global rating of how the student compares to a competent clinician on an eleven-point scale from 0-10.</a:t>
            </a:r>
            <a:endParaRPr lang="en-US" sz="2400" b="0" i="0" u="none" strike="noStrike" baseline="0" dirty="0">
              <a:solidFill>
                <a:srgbClr val="000000"/>
              </a:solidFill>
            </a:endParaRPr>
          </a:p>
          <a:p>
            <a:r>
              <a:rPr lang="en-US" sz="2400" b="0" i="0" u="none" strike="noStrike" baseline="0" dirty="0">
                <a:solidFill>
                  <a:srgbClr val="000000"/>
                </a:solidFill>
              </a:rPr>
              <a:t>On a scale from 0 - 10, where 0 = Well Below a Competent Clinician, 6 = At that level for familiar patients, 8 = At that level for all patients and 10 = Well Above a Competent Clinician, how does the student compare to a competent clinician who is able to skillfully manage patients in an efficient </a:t>
            </a:r>
            <a:r>
              <a:rPr lang="en-US" sz="2400" b="0" i="0" u="none" strike="noStrike" baseline="0" dirty="0">
                <a:solidFill>
                  <a:srgbClr val="000000"/>
                </a:solidFill>
                <a:latin typeface="Source Sans Pro" panose="020B0503030403020204" pitchFamily="34" charset="0"/>
              </a:rPr>
              <a:t>manner to achieve effective patient/client outcomes? </a:t>
            </a:r>
            <a:endParaRPr lang="en-US" sz="2400" dirty="0"/>
          </a:p>
        </p:txBody>
      </p:sp>
    </p:spTree>
    <p:extLst>
      <p:ext uri="{BB962C8B-B14F-4D97-AF65-F5344CB8AC3E}">
        <p14:creationId xmlns:p14="http://schemas.microsoft.com/office/powerpoint/2010/main" val="3960594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a:t>Global Rating Scale</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615875" y="3287486"/>
            <a:ext cx="9144000" cy="1158240"/>
          </a:xfrm>
          <a:ln>
            <a:solidFill>
              <a:schemeClr val="accent5"/>
            </a:solidFill>
          </a:ln>
        </p:spPr>
        <p:txBody>
          <a:bodyPr/>
          <a:lstStyle/>
          <a:p>
            <a:r>
              <a:rPr lang="en-US" sz="2800" b="0" i="0" u="none" strike="noStrike" baseline="0" dirty="0">
                <a:solidFill>
                  <a:srgbClr val="000000"/>
                </a:solidFill>
                <a:latin typeface="Source Sans Pro" panose="020B0503030403020204" pitchFamily="34" charset="0"/>
              </a:rPr>
              <a:t>Use the slider to designate the rating which best describes the student:</a:t>
            </a:r>
          </a:p>
          <a:p>
            <a:endParaRPr lang="en-US" dirty="0"/>
          </a:p>
        </p:txBody>
      </p:sp>
      <p:pic>
        <p:nvPicPr>
          <p:cNvPr id="5" name="Picture 4">
            <a:extLst>
              <a:ext uri="{FF2B5EF4-FFF2-40B4-BE49-F238E27FC236}">
                <a16:creationId xmlns:a16="http://schemas.microsoft.com/office/drawing/2014/main" id="{29F13759-E7F2-0FCF-94EA-BF8F00182A4B}"/>
              </a:ext>
            </a:extLst>
          </p:cNvPr>
          <p:cNvPicPr>
            <a:picLocks noChangeAspect="1"/>
          </p:cNvPicPr>
          <p:nvPr/>
        </p:nvPicPr>
        <p:blipFill>
          <a:blip r:embed="rId2"/>
          <a:stretch>
            <a:fillRect/>
          </a:stretch>
        </p:blipFill>
        <p:spPr>
          <a:xfrm>
            <a:off x="1615875" y="4445726"/>
            <a:ext cx="9144000" cy="708721"/>
          </a:xfrm>
          <a:prstGeom prst="rect">
            <a:avLst/>
          </a:prstGeom>
          <a:ln>
            <a:solidFill>
              <a:schemeClr val="accent5"/>
            </a:solidFill>
          </a:ln>
        </p:spPr>
      </p:pic>
    </p:spTree>
    <p:extLst>
      <p:ext uri="{BB962C8B-B14F-4D97-AF65-F5344CB8AC3E}">
        <p14:creationId xmlns:p14="http://schemas.microsoft.com/office/powerpoint/2010/main" val="2004537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517904" y="1213104"/>
            <a:ext cx="9144000" cy="876953"/>
          </a:xfrm>
        </p:spPr>
        <p:txBody>
          <a:bodyPr/>
          <a:lstStyle/>
          <a:p>
            <a:r>
              <a:rPr lang="en-US" dirty="0"/>
              <a:t>Skills Completion </a:t>
            </a:r>
            <a:r>
              <a:rPr lang="en-US" dirty="0" err="1"/>
              <a:t>FlowSheet</a:t>
            </a:r>
            <a:endParaRPr lang="en-US" dirty="0"/>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a:xfrm>
            <a:off x="1517904" y="2373086"/>
            <a:ext cx="9144000" cy="3127248"/>
          </a:xfrm>
        </p:spPr>
        <p:txBody>
          <a:bodyPr/>
          <a:lstStyle/>
          <a:p>
            <a:r>
              <a:rPr lang="en-US" dirty="0"/>
              <a:t>Completed by student</a:t>
            </a:r>
          </a:p>
          <a:p>
            <a:pPr lvl="1"/>
            <a:r>
              <a:rPr lang="en-US" dirty="0"/>
              <a:t>check off skills which have been performed</a:t>
            </a:r>
          </a:p>
          <a:p>
            <a:pPr lvl="1"/>
            <a:r>
              <a:rPr lang="en-US" dirty="0"/>
              <a:t>no rating of performance needed</a:t>
            </a:r>
          </a:p>
          <a:p>
            <a:r>
              <a:rPr lang="en-US" dirty="0"/>
              <a:t>Signed by CI at end of clinical rotation</a:t>
            </a:r>
          </a:p>
          <a:p>
            <a:pPr marL="0" indent="0">
              <a:buNone/>
            </a:pPr>
            <a:endParaRPr lang="en-US" dirty="0"/>
          </a:p>
        </p:txBody>
      </p:sp>
    </p:spTree>
    <p:extLst>
      <p:ext uri="{BB962C8B-B14F-4D97-AF65-F5344CB8AC3E}">
        <p14:creationId xmlns:p14="http://schemas.microsoft.com/office/powerpoint/2010/main" val="274942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a:xfrm>
            <a:off x="1517904" y="1243584"/>
            <a:ext cx="9144000" cy="761265"/>
          </a:xfrm>
        </p:spPr>
        <p:txBody>
          <a:bodyPr/>
          <a:lstStyle/>
          <a:p>
            <a:r>
              <a:rPr lang="en-US" dirty="0"/>
              <a:t>SFCC Program Student Expectations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30096" y="2004849"/>
            <a:ext cx="9144000" cy="3736848"/>
          </a:xfrm>
        </p:spPr>
        <p:txBody>
          <a:bodyPr>
            <a:normAutofit lnSpcReduction="10000"/>
          </a:bodyPr>
          <a:lstStyle/>
          <a:p>
            <a:r>
              <a:rPr lang="en-US"/>
              <a:t>PTA 251 (5-day clinical rotation)</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Most of the Time</a:t>
            </a:r>
            <a:r>
              <a:rPr lang="en-US"/>
              <a:t> on Safety, Professional Ethics and Initiative</a:t>
            </a:r>
          </a:p>
          <a:p>
            <a:pPr marL="708660" lvl="1" indent="-342900">
              <a:buClr>
                <a:schemeClr val="accent5">
                  <a:lumMod val="60000"/>
                  <a:lumOff val="40000"/>
                </a:schemeClr>
              </a:buClr>
              <a:buFont typeface="Arial" panose="020B0604020202020204" pitchFamily="34" charset="0"/>
              <a:buChar char="•"/>
            </a:pPr>
            <a:r>
              <a:rPr lang="en-US"/>
              <a:t>Student will be rated at least </a:t>
            </a:r>
            <a:r>
              <a:rPr lang="en-US" u="sng"/>
              <a:t>Sometimes </a:t>
            </a:r>
            <a:r>
              <a:rPr lang="en-US"/>
              <a:t>on Communication Skills with comments indicating areas of improvement</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Below </a:t>
            </a:r>
            <a:r>
              <a:rPr lang="en-US"/>
              <a:t>for 50% guidance needed in all Patient Management categories. </a:t>
            </a:r>
          </a:p>
          <a:p>
            <a:pPr marL="708660" lvl="1" indent="-342900">
              <a:buClr>
                <a:schemeClr val="accent5">
                  <a:lumMod val="60000"/>
                  <a:lumOff val="40000"/>
                </a:schemeClr>
              </a:buClr>
              <a:buFont typeface="Arial" panose="020B0604020202020204" pitchFamily="34" charset="0"/>
              <a:buChar char="•"/>
            </a:pPr>
            <a:r>
              <a:rPr lang="en-US"/>
              <a:t>Student will be able to treat 30% of an </a:t>
            </a:r>
            <a:r>
              <a:rPr lang="en-US" u="sng"/>
              <a:t>entry-level</a:t>
            </a:r>
            <a:r>
              <a:rPr lang="en-US"/>
              <a:t> PTA caseload by the last day.</a:t>
            </a:r>
          </a:p>
          <a:p>
            <a:pPr marL="708660" lvl="1" indent="-342900">
              <a:buClr>
                <a:schemeClr val="accent5">
                  <a:lumMod val="60000"/>
                  <a:lumOff val="40000"/>
                </a:schemeClr>
              </a:buClr>
              <a:buFont typeface="Arial" panose="020B0604020202020204" pitchFamily="34" charset="0"/>
              <a:buChar char="•"/>
            </a:pPr>
            <a:r>
              <a:rPr lang="en-US"/>
              <a:t>Global Rating Scale: 2-3</a:t>
            </a:r>
          </a:p>
          <a:p>
            <a:pPr lvl="1"/>
            <a:endParaRPr lang="en-US"/>
          </a:p>
        </p:txBody>
      </p:sp>
    </p:spTree>
    <p:extLst>
      <p:ext uri="{BB962C8B-B14F-4D97-AF65-F5344CB8AC3E}">
        <p14:creationId xmlns:p14="http://schemas.microsoft.com/office/powerpoint/2010/main" val="2161674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a:xfrm>
            <a:off x="1517904" y="1243584"/>
            <a:ext cx="9144000" cy="855857"/>
          </a:xfrm>
        </p:spPr>
        <p:txBody>
          <a:bodyPr/>
          <a:lstStyle/>
          <a:p>
            <a:r>
              <a:rPr lang="en-US" dirty="0"/>
              <a:t>SFCC Program Student Expectations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17904" y="2099441"/>
            <a:ext cx="9144000" cy="3736848"/>
          </a:xfrm>
        </p:spPr>
        <p:txBody>
          <a:bodyPr>
            <a:normAutofit fontScale="92500" lnSpcReduction="20000"/>
          </a:bodyPr>
          <a:lstStyle/>
          <a:p>
            <a:r>
              <a:rPr lang="en-US"/>
              <a:t>PTA 252 (12-day full-time clinical rotation)</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Most of the Time </a:t>
            </a:r>
            <a:r>
              <a:rPr lang="en-US"/>
              <a:t>on Safety, Professional Ethics and Initiative</a:t>
            </a:r>
          </a:p>
          <a:p>
            <a:pPr marL="708660" lvl="1" indent="-342900">
              <a:buClr>
                <a:schemeClr val="accent5">
                  <a:lumMod val="60000"/>
                  <a:lumOff val="40000"/>
                </a:schemeClr>
              </a:buClr>
              <a:buFont typeface="Arial" panose="020B0604020202020204" pitchFamily="34" charset="0"/>
              <a:buChar char="•"/>
            </a:pPr>
            <a:r>
              <a:rPr lang="en-US"/>
              <a:t>Student will be rated at least </a:t>
            </a:r>
            <a:r>
              <a:rPr lang="en-US" u="sng"/>
              <a:t>Most of the Time</a:t>
            </a:r>
            <a:r>
              <a:rPr lang="en-US"/>
              <a:t> on Communication Skills with comments indicating areas of improvement</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At That Level for Familiar Patients </a:t>
            </a:r>
            <a:r>
              <a:rPr lang="en-US"/>
              <a:t>for 75% of the Patient Management categories and </a:t>
            </a:r>
            <a:r>
              <a:rPr lang="en-US" u="sng"/>
              <a:t>At that Level for all Patients </a:t>
            </a:r>
            <a:r>
              <a:rPr lang="en-US"/>
              <a:t>for at least 25% of the Patient Management categories. </a:t>
            </a:r>
          </a:p>
          <a:p>
            <a:pPr marL="708660" lvl="1" indent="-342900">
              <a:buClr>
                <a:schemeClr val="accent5">
                  <a:lumMod val="60000"/>
                  <a:lumOff val="40000"/>
                </a:schemeClr>
              </a:buClr>
              <a:buFont typeface="Arial" panose="020B0604020202020204" pitchFamily="34" charset="0"/>
              <a:buChar char="•"/>
            </a:pPr>
            <a:r>
              <a:rPr lang="en-US"/>
              <a:t>Student will be able to treat 50% of an </a:t>
            </a:r>
            <a:r>
              <a:rPr lang="en-US" u="sng"/>
              <a:t>entry-level</a:t>
            </a:r>
            <a:r>
              <a:rPr lang="en-US"/>
              <a:t> PTA caseload by the last day.</a:t>
            </a:r>
          </a:p>
          <a:p>
            <a:pPr marL="708660" lvl="1" indent="-342900">
              <a:buClr>
                <a:schemeClr val="accent5">
                  <a:lumMod val="60000"/>
                  <a:lumOff val="40000"/>
                </a:schemeClr>
              </a:buClr>
              <a:buFont typeface="Arial" panose="020B0604020202020204" pitchFamily="34" charset="0"/>
              <a:buChar char="•"/>
            </a:pPr>
            <a:r>
              <a:rPr lang="en-US"/>
              <a:t>Global Rating Scale: 4-5</a:t>
            </a:r>
          </a:p>
          <a:p>
            <a:pPr lvl="1"/>
            <a:endParaRPr lang="en-US"/>
          </a:p>
        </p:txBody>
      </p:sp>
    </p:spTree>
    <p:extLst>
      <p:ext uri="{BB962C8B-B14F-4D97-AF65-F5344CB8AC3E}">
        <p14:creationId xmlns:p14="http://schemas.microsoft.com/office/powerpoint/2010/main" val="1532911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a:xfrm>
            <a:off x="1517904" y="1243584"/>
            <a:ext cx="9144000" cy="866367"/>
          </a:xfrm>
        </p:spPr>
        <p:txBody>
          <a:bodyPr/>
          <a:lstStyle/>
          <a:p>
            <a:r>
              <a:rPr lang="en-US" dirty="0"/>
              <a:t>SFCC Program Student Expectations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17904" y="2109951"/>
            <a:ext cx="9144000" cy="3736848"/>
          </a:xfrm>
        </p:spPr>
        <p:txBody>
          <a:bodyPr>
            <a:normAutofit lnSpcReduction="10000"/>
          </a:bodyPr>
          <a:lstStyle/>
          <a:p>
            <a:r>
              <a:rPr lang="en-US"/>
              <a:t>PTA 253-1 (5-week full-time clinical rotation)</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Always</a:t>
            </a:r>
            <a:r>
              <a:rPr lang="en-US"/>
              <a:t> on Safety, Professional Ethics and Initiative</a:t>
            </a:r>
          </a:p>
          <a:p>
            <a:pPr marL="708660" lvl="1" indent="-342900">
              <a:buClr>
                <a:schemeClr val="accent5">
                  <a:lumMod val="60000"/>
                  <a:lumOff val="40000"/>
                </a:schemeClr>
              </a:buClr>
              <a:buFont typeface="Arial" panose="020B0604020202020204" pitchFamily="34" charset="0"/>
              <a:buChar char="•"/>
            </a:pPr>
            <a:r>
              <a:rPr lang="en-US"/>
              <a:t>Student will be rated at least </a:t>
            </a:r>
            <a:r>
              <a:rPr lang="en-US" u="sng"/>
              <a:t>Most of the Time</a:t>
            </a:r>
            <a:r>
              <a:rPr lang="en-US"/>
              <a:t> on Communication Skills with comments indicating areas of improvement</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At That Level for Familiar Patients </a:t>
            </a:r>
            <a:r>
              <a:rPr lang="en-US"/>
              <a:t>for 100% of the Patient Management categories and </a:t>
            </a:r>
            <a:r>
              <a:rPr lang="en-US" u="sng"/>
              <a:t>At that Level for all Patients </a:t>
            </a:r>
            <a:r>
              <a:rPr lang="en-US"/>
              <a:t>for at least 50% of the Patient Management categories. </a:t>
            </a:r>
          </a:p>
          <a:p>
            <a:pPr marL="708660" lvl="1" indent="-342900">
              <a:buClr>
                <a:schemeClr val="accent5">
                  <a:lumMod val="60000"/>
                  <a:lumOff val="40000"/>
                </a:schemeClr>
              </a:buClr>
              <a:buFont typeface="Arial" panose="020B0604020202020204" pitchFamily="34" charset="0"/>
              <a:buChar char="•"/>
            </a:pPr>
            <a:r>
              <a:rPr lang="en-US"/>
              <a:t>Student will be able to treat 70% of an </a:t>
            </a:r>
            <a:r>
              <a:rPr lang="en-US" u="sng"/>
              <a:t>entry-level</a:t>
            </a:r>
            <a:r>
              <a:rPr lang="en-US"/>
              <a:t> PTA caseload by the last day.</a:t>
            </a:r>
          </a:p>
          <a:p>
            <a:pPr marL="708660" lvl="1" indent="-342900">
              <a:buClr>
                <a:schemeClr val="accent5">
                  <a:lumMod val="60000"/>
                  <a:lumOff val="40000"/>
                </a:schemeClr>
              </a:buClr>
              <a:buFont typeface="Arial" panose="020B0604020202020204" pitchFamily="34" charset="0"/>
              <a:buChar char="•"/>
            </a:pPr>
            <a:r>
              <a:rPr lang="en-US"/>
              <a:t>Global Rating Scale: 6-7</a:t>
            </a:r>
          </a:p>
          <a:p>
            <a:pPr lvl="1"/>
            <a:endParaRPr lang="en-US"/>
          </a:p>
        </p:txBody>
      </p:sp>
    </p:spTree>
    <p:extLst>
      <p:ext uri="{BB962C8B-B14F-4D97-AF65-F5344CB8AC3E}">
        <p14:creationId xmlns:p14="http://schemas.microsoft.com/office/powerpoint/2010/main" val="2601732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a:xfrm>
            <a:off x="1517904" y="1243584"/>
            <a:ext cx="9144000" cy="834837"/>
          </a:xfrm>
        </p:spPr>
        <p:txBody>
          <a:bodyPr/>
          <a:lstStyle/>
          <a:p>
            <a:r>
              <a:rPr lang="en-US" dirty="0"/>
              <a:t>SFCC Program Student Expectations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a:xfrm>
            <a:off x="1517904" y="2078421"/>
            <a:ext cx="9144000" cy="3736848"/>
          </a:xfrm>
        </p:spPr>
        <p:txBody>
          <a:bodyPr>
            <a:normAutofit/>
          </a:bodyPr>
          <a:lstStyle/>
          <a:p>
            <a:r>
              <a:rPr lang="en-US"/>
              <a:t>PTA 253-2 (6-week full-time clinical rotation)</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Always</a:t>
            </a:r>
            <a:r>
              <a:rPr lang="en-US"/>
              <a:t> on Safety, Professional Ethics, Communication Skills and Initiative</a:t>
            </a:r>
          </a:p>
          <a:p>
            <a:pPr marL="708660" lvl="1" indent="-342900">
              <a:buClr>
                <a:schemeClr val="accent5">
                  <a:lumMod val="60000"/>
                  <a:lumOff val="40000"/>
                </a:schemeClr>
              </a:buClr>
              <a:buFont typeface="Arial" panose="020B0604020202020204" pitchFamily="34" charset="0"/>
              <a:buChar char="•"/>
            </a:pPr>
            <a:r>
              <a:rPr lang="en-US"/>
              <a:t>Student will be rated </a:t>
            </a:r>
            <a:r>
              <a:rPr lang="en-US" u="sng"/>
              <a:t>At that Level for Familiar Patients </a:t>
            </a:r>
            <a:r>
              <a:rPr lang="en-US"/>
              <a:t>for 100% of the Patient Management categories and </a:t>
            </a:r>
            <a:r>
              <a:rPr lang="en-US" u="sng"/>
              <a:t>At that Level for all Patients </a:t>
            </a:r>
            <a:r>
              <a:rPr lang="en-US"/>
              <a:t>for at least 75% of the Patient Management categories. </a:t>
            </a:r>
          </a:p>
          <a:p>
            <a:pPr marL="708660" lvl="1" indent="-342900">
              <a:buClr>
                <a:schemeClr val="accent5">
                  <a:lumMod val="60000"/>
                  <a:lumOff val="40000"/>
                </a:schemeClr>
              </a:buClr>
              <a:buFont typeface="Arial" panose="020B0604020202020204" pitchFamily="34" charset="0"/>
              <a:buChar char="•"/>
            </a:pPr>
            <a:r>
              <a:rPr lang="en-US"/>
              <a:t>Student will be able to treat 80% of an </a:t>
            </a:r>
            <a:r>
              <a:rPr lang="en-US" u="sng"/>
              <a:t>entry-level</a:t>
            </a:r>
            <a:r>
              <a:rPr lang="en-US"/>
              <a:t> PTA caseload by the last day.</a:t>
            </a:r>
          </a:p>
          <a:p>
            <a:pPr marL="708660" lvl="1" indent="-342900">
              <a:buClr>
                <a:schemeClr val="accent5">
                  <a:lumMod val="60000"/>
                  <a:lumOff val="40000"/>
                </a:schemeClr>
              </a:buClr>
              <a:buFont typeface="Arial" panose="020B0604020202020204" pitchFamily="34" charset="0"/>
              <a:buChar char="•"/>
            </a:pPr>
            <a:r>
              <a:rPr lang="en-US"/>
              <a:t> Global Rating Scale: 8-9</a:t>
            </a:r>
          </a:p>
          <a:p>
            <a:pPr lvl="1"/>
            <a:endParaRPr lang="en-US"/>
          </a:p>
        </p:txBody>
      </p:sp>
    </p:spTree>
    <p:extLst>
      <p:ext uri="{BB962C8B-B14F-4D97-AF65-F5344CB8AC3E}">
        <p14:creationId xmlns:p14="http://schemas.microsoft.com/office/powerpoint/2010/main" val="3577452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a:t>Questions?</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a:xfrm>
            <a:off x="1517904" y="2432305"/>
            <a:ext cx="9144000" cy="3768798"/>
          </a:xfrm>
        </p:spPr>
        <p:txBody>
          <a:bodyPr>
            <a:normAutofit lnSpcReduction="10000"/>
          </a:bodyPr>
          <a:lstStyle/>
          <a:p>
            <a:r>
              <a:rPr lang="en-US" dirty="0"/>
              <a:t>.pptx fully adapted from Kansas City Kansas Community College PTA Program instructional video by Michele Avery, </a:t>
            </a:r>
            <a:r>
              <a:rPr lang="en-US" dirty="0" err="1"/>
              <a:t>ACCE</a:t>
            </a:r>
            <a:endParaRPr lang="en-US" dirty="0"/>
          </a:p>
          <a:p>
            <a:r>
              <a:rPr lang="en-US" dirty="0"/>
              <a:t>CIET - University of </a:t>
            </a:r>
            <a:r>
              <a:rPr lang="en-US" dirty="0" err="1"/>
              <a:t>Pittburgh</a:t>
            </a:r>
            <a:endParaRPr lang="en-US" dirty="0"/>
          </a:p>
          <a:p>
            <a:endParaRPr lang="en-US" dirty="0"/>
          </a:p>
          <a:p>
            <a:endParaRPr lang="en-US" dirty="0"/>
          </a:p>
          <a:p>
            <a:pPr lvl="1" algn="ctr"/>
            <a:r>
              <a:rPr lang="en-US" dirty="0"/>
              <a:t>Megan Guthrie-Martinez </a:t>
            </a:r>
          </a:p>
          <a:p>
            <a:pPr lvl="1" algn="ctr"/>
            <a:r>
              <a:rPr lang="en-US" dirty="0"/>
              <a:t>m.guthrie-martinez@sfcc.spokane.edu</a:t>
            </a:r>
          </a:p>
        </p:txBody>
      </p:sp>
    </p:spTree>
    <p:extLst>
      <p:ext uri="{BB962C8B-B14F-4D97-AF65-F5344CB8AC3E}">
        <p14:creationId xmlns:p14="http://schemas.microsoft.com/office/powerpoint/2010/main" val="362932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sz="6000" dirty="0"/>
              <a:t>2 </a:t>
            </a:r>
            <a:r>
              <a:rPr lang="en-US" dirty="0"/>
              <a:t>Main Sections of CIET</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lstStyle/>
          <a:p>
            <a:r>
              <a:rPr lang="en-US" sz="4800" dirty="0"/>
              <a:t>Professional behaviors</a:t>
            </a:r>
          </a:p>
          <a:p>
            <a:r>
              <a:rPr lang="en-US" sz="4800" dirty="0"/>
              <a:t>Patient Management</a:t>
            </a:r>
          </a:p>
          <a:p>
            <a:endParaRPr lang="en-US" dirty="0"/>
          </a:p>
        </p:txBody>
      </p:sp>
    </p:spTree>
    <p:extLst>
      <p:ext uri="{BB962C8B-B14F-4D97-AF65-F5344CB8AC3E}">
        <p14:creationId xmlns:p14="http://schemas.microsoft.com/office/powerpoint/2010/main" val="231357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dirty="0"/>
              <a:t>Professional Behaviors</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p:txBody>
          <a:bodyPr/>
          <a:lstStyle/>
          <a:p>
            <a:r>
              <a:rPr lang="en-US"/>
              <a:t>Safety</a:t>
            </a:r>
          </a:p>
          <a:p>
            <a:r>
              <a:rPr lang="en-US"/>
              <a:t>Professional Ethics</a:t>
            </a:r>
          </a:p>
          <a:p>
            <a:r>
              <a:rPr lang="en-US"/>
              <a:t>Initiative</a:t>
            </a:r>
          </a:p>
          <a:p>
            <a:r>
              <a:rPr lang="en-US"/>
              <a:t>Communication Skills</a:t>
            </a:r>
          </a:p>
        </p:txBody>
      </p:sp>
    </p:spTree>
    <p:extLst>
      <p:ext uri="{BB962C8B-B14F-4D97-AF65-F5344CB8AC3E}">
        <p14:creationId xmlns:p14="http://schemas.microsoft.com/office/powerpoint/2010/main" val="7592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a:t>Safety</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lstStyle/>
          <a:p>
            <a:r>
              <a:rPr lang="en-US"/>
              <a:t>Addresses whether the student is following all health and safety precautions required at your facility along with any other measures needed to maintain both the patient’s safety and their own safety</a:t>
            </a:r>
          </a:p>
          <a:p>
            <a:endParaRPr lang="en-US"/>
          </a:p>
        </p:txBody>
      </p:sp>
    </p:spTree>
    <p:extLst>
      <p:ext uri="{BB962C8B-B14F-4D97-AF65-F5344CB8AC3E}">
        <p14:creationId xmlns:p14="http://schemas.microsoft.com/office/powerpoint/2010/main" val="4134618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a:t>Professional Ethics</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lstStyle/>
          <a:p>
            <a:r>
              <a:rPr lang="en-US"/>
              <a:t>Addresses the student’s knowledge of, and compliance with, all rules, regulations, ethical standards, legal standards, and their professional appearance and conduct in the clinic and during all interactions. </a:t>
            </a:r>
          </a:p>
        </p:txBody>
      </p:sp>
    </p:spTree>
    <p:extLst>
      <p:ext uri="{BB962C8B-B14F-4D97-AF65-F5344CB8AC3E}">
        <p14:creationId xmlns:p14="http://schemas.microsoft.com/office/powerpoint/2010/main" val="181616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53C5-1869-E5FA-6354-717A51EE6482}"/>
              </a:ext>
            </a:extLst>
          </p:cNvPr>
          <p:cNvSpPr>
            <a:spLocks noGrp="1"/>
          </p:cNvSpPr>
          <p:nvPr>
            <p:ph type="title"/>
          </p:nvPr>
        </p:nvSpPr>
        <p:spPr/>
        <p:txBody>
          <a:bodyPr/>
          <a:lstStyle/>
          <a:p>
            <a:r>
              <a:rPr lang="en-US"/>
              <a:t>Initiative</a:t>
            </a:r>
          </a:p>
        </p:txBody>
      </p:sp>
      <p:sp>
        <p:nvSpPr>
          <p:cNvPr id="3" name="Content Placeholder 2">
            <a:extLst>
              <a:ext uri="{FF2B5EF4-FFF2-40B4-BE49-F238E27FC236}">
                <a16:creationId xmlns:a16="http://schemas.microsoft.com/office/drawing/2014/main" id="{3233AF34-C1E4-0D6B-0BE9-E692013079D8}"/>
              </a:ext>
            </a:extLst>
          </p:cNvPr>
          <p:cNvSpPr>
            <a:spLocks noGrp="1"/>
          </p:cNvSpPr>
          <p:nvPr>
            <p:ph idx="1"/>
          </p:nvPr>
        </p:nvSpPr>
        <p:spPr/>
        <p:txBody>
          <a:bodyPr/>
          <a:lstStyle/>
          <a:p>
            <a:r>
              <a:rPr lang="en-US" dirty="0"/>
              <a:t> Addresses the student’s ability to maximize all opportunities for learning during their clinical affiliation, begin to problem solve independently, seek out, accept, and implement constructive criticism, and develop teamwork and flexibility in the clinical setting.</a:t>
            </a:r>
          </a:p>
        </p:txBody>
      </p:sp>
    </p:spTree>
    <p:extLst>
      <p:ext uri="{BB962C8B-B14F-4D97-AF65-F5344CB8AC3E}">
        <p14:creationId xmlns:p14="http://schemas.microsoft.com/office/powerpoint/2010/main" val="374504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p:txBody>
          <a:bodyPr/>
          <a:lstStyle/>
          <a:p>
            <a:r>
              <a:rPr lang="en-US"/>
              <a:t>Communication Skills</a:t>
            </a:r>
          </a:p>
        </p:txBody>
      </p:sp>
      <p:sp>
        <p:nvSpPr>
          <p:cNvPr id="3" name="Content Placeholder 2">
            <a:extLst>
              <a:ext uri="{FF2B5EF4-FFF2-40B4-BE49-F238E27FC236}">
                <a16:creationId xmlns:a16="http://schemas.microsoft.com/office/drawing/2014/main" id="{8782A943-9F60-5C95-44F1-7E39181F48B0}"/>
              </a:ext>
            </a:extLst>
          </p:cNvPr>
          <p:cNvSpPr>
            <a:spLocks noGrp="1"/>
          </p:cNvSpPr>
          <p:nvPr>
            <p:ph idx="1"/>
          </p:nvPr>
        </p:nvSpPr>
        <p:spPr/>
        <p:txBody>
          <a:bodyPr/>
          <a:lstStyle/>
          <a:p>
            <a:r>
              <a:rPr lang="en-US"/>
              <a:t>Looks at both their ability to verbally communicate with patients, families, and other healthcare professionals along with their written skills with documentation, home programs, and other required paperwork.</a:t>
            </a:r>
          </a:p>
        </p:txBody>
      </p:sp>
    </p:spTree>
    <p:extLst>
      <p:ext uri="{BB962C8B-B14F-4D97-AF65-F5344CB8AC3E}">
        <p14:creationId xmlns:p14="http://schemas.microsoft.com/office/powerpoint/2010/main" val="3402016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7844-E8C2-40AD-2D21-E88747A2CD90}"/>
              </a:ext>
            </a:extLst>
          </p:cNvPr>
          <p:cNvSpPr>
            <a:spLocks noGrp="1"/>
          </p:cNvSpPr>
          <p:nvPr>
            <p:ph type="title"/>
          </p:nvPr>
        </p:nvSpPr>
        <p:spPr>
          <a:xfrm>
            <a:off x="1733550" y="940961"/>
            <a:ext cx="9144000" cy="879257"/>
          </a:xfrm>
        </p:spPr>
        <p:txBody>
          <a:bodyPr/>
          <a:lstStyle/>
          <a:p>
            <a:r>
              <a:rPr lang="en-US" dirty="0"/>
              <a:t>Professional Behavior Rating Scale</a:t>
            </a:r>
          </a:p>
        </p:txBody>
      </p:sp>
      <p:graphicFrame>
        <p:nvGraphicFramePr>
          <p:cNvPr id="7" name="Table 6">
            <a:extLst>
              <a:ext uri="{FF2B5EF4-FFF2-40B4-BE49-F238E27FC236}">
                <a16:creationId xmlns:a16="http://schemas.microsoft.com/office/drawing/2014/main" id="{E55AF5DA-AE11-0183-ED29-20468F5F03FB}"/>
              </a:ext>
            </a:extLst>
          </p:cNvPr>
          <p:cNvGraphicFramePr>
            <a:graphicFrameLocks noGrp="1"/>
          </p:cNvGraphicFramePr>
          <p:nvPr>
            <p:extLst>
              <p:ext uri="{D42A27DB-BD31-4B8C-83A1-F6EECF244321}">
                <p14:modId xmlns:p14="http://schemas.microsoft.com/office/powerpoint/2010/main" val="728521629"/>
              </p:ext>
            </p:extLst>
          </p:nvPr>
        </p:nvGraphicFramePr>
        <p:xfrm>
          <a:off x="1251857" y="2220543"/>
          <a:ext cx="9867900" cy="2253485"/>
        </p:xfrm>
        <a:graphic>
          <a:graphicData uri="http://schemas.openxmlformats.org/drawingml/2006/table">
            <a:tbl>
              <a:tblPr/>
              <a:tblGrid>
                <a:gridCol w="1703614">
                  <a:extLst>
                    <a:ext uri="{9D8B030D-6E8A-4147-A177-3AD203B41FA5}">
                      <a16:colId xmlns:a16="http://schemas.microsoft.com/office/drawing/2014/main" val="3374662690"/>
                    </a:ext>
                  </a:extLst>
                </a:gridCol>
                <a:gridCol w="1964872">
                  <a:extLst>
                    <a:ext uri="{9D8B030D-6E8A-4147-A177-3AD203B41FA5}">
                      <a16:colId xmlns:a16="http://schemas.microsoft.com/office/drawing/2014/main" val="590054102"/>
                    </a:ext>
                  </a:extLst>
                </a:gridCol>
                <a:gridCol w="2100943">
                  <a:extLst>
                    <a:ext uri="{9D8B030D-6E8A-4147-A177-3AD203B41FA5}">
                      <a16:colId xmlns:a16="http://schemas.microsoft.com/office/drawing/2014/main" val="2085129058"/>
                    </a:ext>
                  </a:extLst>
                </a:gridCol>
                <a:gridCol w="2188028">
                  <a:extLst>
                    <a:ext uri="{9D8B030D-6E8A-4147-A177-3AD203B41FA5}">
                      <a16:colId xmlns:a16="http://schemas.microsoft.com/office/drawing/2014/main" val="61536065"/>
                    </a:ext>
                  </a:extLst>
                </a:gridCol>
                <a:gridCol w="1910443">
                  <a:extLst>
                    <a:ext uri="{9D8B030D-6E8A-4147-A177-3AD203B41FA5}">
                      <a16:colId xmlns:a16="http://schemas.microsoft.com/office/drawing/2014/main" val="3237424442"/>
                    </a:ext>
                  </a:extLst>
                </a:gridCol>
              </a:tblGrid>
              <a:tr h="544128">
                <a:tc>
                  <a:txBody>
                    <a:bodyPr/>
                    <a:lstStyle/>
                    <a:p>
                      <a:pPr algn="ctr"/>
                      <a:r>
                        <a:rPr lang="en-US" b="1" dirty="0"/>
                        <a:t>Never</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b="1" dirty="0"/>
                        <a:t>Rarely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b="1" dirty="0"/>
                        <a:t>Sometimes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b="1" dirty="0"/>
                        <a:t>Most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b="1" dirty="0"/>
                        <a:t>Always </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53431988"/>
                  </a:ext>
                </a:extLst>
              </a:tr>
              <a:tr h="1709357">
                <a:tc>
                  <a:txBody>
                    <a:bodyPr/>
                    <a:lstStyle/>
                    <a:p>
                      <a:pPr marL="119063" marR="0" lvl="0" indent="-119063" algn="ctr"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US" sz="1600" dirty="0"/>
                        <a:t>0% of the time</a:t>
                      </a:r>
                    </a:p>
                    <a:p>
                      <a:pPr marL="285750" indent="-285750" algn="ctr">
                        <a:buFont typeface="Arial" panose="020B0604020202020204"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chemeClr val="accent1">
                        <a:lumMod val="20000"/>
                        <a:lumOff val="80000"/>
                      </a:schemeClr>
                    </a:solidFill>
                  </a:tcPr>
                </a:tc>
                <a:tc>
                  <a:txBody>
                    <a:bodyPr/>
                    <a:lstStyle/>
                    <a:p>
                      <a:pPr marL="119063" indent="-119063" algn="ctr">
                        <a:buFont typeface="Arial" panose="020B0604020202020204" pitchFamily="34" charset="0"/>
                        <a:buChar char="•"/>
                      </a:pPr>
                      <a:r>
                        <a:rPr lang="en-US" sz="1600" dirty="0"/>
                        <a:t>25% of the time</a:t>
                      </a:r>
                    </a:p>
                    <a:p>
                      <a:pPr marL="285750" indent="-285750" algn="ctr">
                        <a:buFont typeface="Arial" panose="020B0604020202020204"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19063" indent="-119063" algn="ctr">
                        <a:buFont typeface="Arial" panose="020B0604020202020204" pitchFamily="34" charset="0"/>
                        <a:buChar char="•"/>
                      </a:pPr>
                      <a:r>
                        <a:rPr lang="en-US" sz="1600" dirty="0"/>
                        <a:t>50%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119063" indent="-119063" algn="ctr">
                        <a:buFont typeface="Arial" panose="020B0604020202020204" pitchFamily="34" charset="0"/>
                        <a:buChar char="•"/>
                      </a:pPr>
                      <a:r>
                        <a:rPr lang="en-US" sz="1600" dirty="0"/>
                        <a:t>75%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19063" indent="-119063" algn="ctr">
                        <a:buFont typeface="Arial" panose="020B0604020202020204" pitchFamily="34" charset="0"/>
                        <a:buChar char="•"/>
                      </a:pPr>
                      <a:r>
                        <a:rPr lang="en-US" sz="1600" dirty="0"/>
                        <a:t>100% of the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62478838"/>
                  </a:ext>
                </a:extLst>
              </a:tr>
            </a:tbl>
          </a:graphicData>
        </a:graphic>
      </p:graphicFrame>
      <p:sp>
        <p:nvSpPr>
          <p:cNvPr id="8" name="TextBox 7">
            <a:extLst>
              <a:ext uri="{FF2B5EF4-FFF2-40B4-BE49-F238E27FC236}">
                <a16:creationId xmlns:a16="http://schemas.microsoft.com/office/drawing/2014/main" id="{1E4CC6E4-478D-606B-43D9-CB560DA280FE}"/>
              </a:ext>
            </a:extLst>
          </p:cNvPr>
          <p:cNvSpPr txBox="1"/>
          <p:nvPr/>
        </p:nvSpPr>
        <p:spPr>
          <a:xfrm>
            <a:off x="6444344" y="5455374"/>
            <a:ext cx="4920343" cy="923330"/>
          </a:xfrm>
          <a:prstGeom prst="rect">
            <a:avLst/>
          </a:prstGeom>
          <a:noFill/>
          <a:ln>
            <a:solidFill>
              <a:schemeClr val="accent5"/>
            </a:solidFill>
          </a:ln>
        </p:spPr>
        <p:txBody>
          <a:bodyPr wrap="square" rtlCol="0">
            <a:spAutoFit/>
          </a:bodyPr>
          <a:lstStyle/>
          <a:p>
            <a:r>
              <a:rPr lang="en-US" dirty="0"/>
              <a:t>Remember: “You cannot mark ‘not observed’ on the safety, professional ethics and initiative sections.”</a:t>
            </a:r>
          </a:p>
        </p:txBody>
      </p:sp>
    </p:spTree>
    <p:extLst>
      <p:ext uri="{BB962C8B-B14F-4D97-AF65-F5344CB8AC3E}">
        <p14:creationId xmlns:p14="http://schemas.microsoft.com/office/powerpoint/2010/main" val="308579522"/>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E9C380B67D446BFD8116FF7D3F71B" ma:contentTypeVersion="19" ma:contentTypeDescription="Create a new document." ma:contentTypeScope="" ma:versionID="c3dccbe1db93f18666ea968a89d7132d">
  <xsd:schema xmlns:xsd="http://www.w3.org/2001/XMLSchema" xmlns:xs="http://www.w3.org/2001/XMLSchema" xmlns:p="http://schemas.microsoft.com/office/2006/metadata/properties" xmlns:ns2="71390361-30a3-4ac7-846c-244beaf758fc" xmlns:ns3="fcbc734c-2faf-4769-bbb8-84f1103ffa96" targetNamespace="http://schemas.microsoft.com/office/2006/metadata/properties" ma:root="true" ma:fieldsID="e0a58dd0ef782209762ab5ced6ff8953" ns2:_="" ns3:_="">
    <xsd:import namespace="71390361-30a3-4ac7-846c-244beaf758fc"/>
    <xsd:import namespace="fcbc734c-2faf-4769-bbb8-84f1103ffa9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90361-30a3-4ac7-846c-244beaf758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45846bf-e3ff-4882-8301-07b955c9e116"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bc734c-2faf-4769-bbb8-84f1103ffa9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23d4dc9-9286-4e27-a6a8-8f6dd9162f19}" ma:internalName="TaxCatchAll" ma:showField="CatchAllData" ma:web="fcbc734c-2faf-4769-bbb8-84f1103ffa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cbc734c-2faf-4769-bbb8-84f1103ffa96" xsi:nil="true"/>
    <lcf76f155ced4ddcb4097134ff3c332f xmlns="71390361-30a3-4ac7-846c-244beaf758f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12220-EE0D-470B-8EB2-DB0B8CBD1008}">
  <ds:schemaRefs>
    <ds:schemaRef ds:uri="71390361-30a3-4ac7-846c-244beaf758fc"/>
    <ds:schemaRef ds:uri="fcbc734c-2faf-4769-bbb8-84f1103ff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CB7508A-853E-4878-B0A3-114E5A7A1084}">
  <ds:schemaRefs>
    <ds:schemaRef ds:uri="71390361-30a3-4ac7-846c-244beaf758fc"/>
    <ds:schemaRef ds:uri="fcbc734c-2faf-4769-bbb8-84f1103ffa9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18A8AE9-FB85-4B60-B125-506412A877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3076</TotalTime>
  <Words>1469</Words>
  <Application>Microsoft Office PowerPoint</Application>
  <PresentationFormat>Widescreen</PresentationFormat>
  <Paragraphs>141</Paragraphs>
  <Slides>28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Aharoni</vt:lpstr>
      <vt:lpstr>Arial</vt:lpstr>
      <vt:lpstr>Avenir Next LT Pro</vt:lpstr>
      <vt:lpstr>Calibri</vt:lpstr>
      <vt:lpstr>Calibri-Italic</vt:lpstr>
      <vt:lpstr>Source Sans Pro</vt:lpstr>
      <vt:lpstr>PrismaticVTI</vt:lpstr>
      <vt:lpstr>PTA – CIET Clinical Instrument Evaluation Tool</vt:lpstr>
      <vt:lpstr>Course Objectives</vt:lpstr>
      <vt:lpstr>2 Main Sections of CIET</vt:lpstr>
      <vt:lpstr>Professional Behaviors</vt:lpstr>
      <vt:lpstr>Safety</vt:lpstr>
      <vt:lpstr>Professional Ethics</vt:lpstr>
      <vt:lpstr>Initiative</vt:lpstr>
      <vt:lpstr>Communication Skills</vt:lpstr>
      <vt:lpstr>Professional Behavior Rating Scale</vt:lpstr>
      <vt:lpstr>Sample Question for Professional Behavior</vt:lpstr>
      <vt:lpstr>Important Notes Regarding  Professional Behaviors</vt:lpstr>
      <vt:lpstr>Patient Management</vt:lpstr>
      <vt:lpstr>Data Collection</vt:lpstr>
      <vt:lpstr>Intervention</vt:lpstr>
      <vt:lpstr>What is the Benchmark   For Patient Management Skills ?</vt:lpstr>
      <vt:lpstr>When Rating Patient Management Skills:</vt:lpstr>
      <vt:lpstr>PowerPoint Presentation</vt:lpstr>
      <vt:lpstr>Level of Clinical Instructor Support</vt:lpstr>
      <vt:lpstr>Patient Management Rating Scale</vt:lpstr>
      <vt:lpstr>Sample Question for Patient Management</vt:lpstr>
      <vt:lpstr>Global Rating Scale</vt:lpstr>
      <vt:lpstr>Global Rating Scale</vt:lpstr>
      <vt:lpstr>Skills Completion FlowSheet</vt:lpstr>
      <vt:lpstr>SFCC Program Student Expectations</vt:lpstr>
      <vt:lpstr>SFCC Program Student Expectations</vt:lpstr>
      <vt:lpstr>SFCC Program Student Expectations</vt:lpstr>
      <vt:lpstr>SFCC Program Student Expectations</vt:lpstr>
      <vt:lpstr>Questions?</vt:lpstr>
    </vt:vector>
  </TitlesOfParts>
  <Company>Community Colleges of Spokane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PTA – CIET Clinical Instrument Evaluation Tool</dc:title>
  <dc:creator>Guthrie-Martinez, Megan</dc:creator>
  <cp:lastModifiedBy>Guthrie-Martinez, Megan</cp:lastModifiedBy>
  <cp:revision>1</cp:revision>
  <cp:lastPrinted>2024-01-31T19:07:31Z</cp:lastPrinted>
  <dcterms:created xsi:type="dcterms:W3CDTF">2024-01-31T05:33:35Z</dcterms:created>
  <dcterms:modified xsi:type="dcterms:W3CDTF">2024-02-04T22:12:01Z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0x010100A60E9C380B67D446BFD8116FF7D3F71B</vt:lpwstr>
  </property>
  <property fmtid="{D5CDD505-2E9C-101B-9397-08002B2CF9AE}" pid="3" name="MediaServiceImageTags">
    <vt:lpwstr/>
  </property>
</Properties>
</file>